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6" r:id="rId4"/>
    <p:sldMasterId id="2147483708" r:id="rId5"/>
    <p:sldMasterId id="2147483720" r:id="rId6"/>
  </p:sldMasterIdLst>
  <p:sldIdLst>
    <p:sldId id="256" r:id="rId7"/>
    <p:sldId id="269" r:id="rId8"/>
    <p:sldId id="270" r:id="rId9"/>
    <p:sldId id="283" r:id="rId10"/>
    <p:sldId id="272" r:id="rId11"/>
    <p:sldId id="273" r:id="rId12"/>
    <p:sldId id="274" r:id="rId13"/>
    <p:sldId id="259" r:id="rId14"/>
    <p:sldId id="260" r:id="rId15"/>
    <p:sldId id="261" r:id="rId16"/>
    <p:sldId id="262" r:id="rId17"/>
    <p:sldId id="265" r:id="rId18"/>
    <p:sldId id="263" r:id="rId19"/>
    <p:sldId id="264" r:id="rId20"/>
    <p:sldId id="266" r:id="rId21"/>
    <p:sldId id="267" r:id="rId22"/>
    <p:sldId id="268" r:id="rId23"/>
    <p:sldId id="284" r:id="rId24"/>
    <p:sldId id="275" r:id="rId25"/>
    <p:sldId id="276" r:id="rId26"/>
    <p:sldId id="277" r:id="rId27"/>
    <p:sldId id="278" r:id="rId28"/>
    <p:sldId id="280" r:id="rId29"/>
    <p:sldId id="282" r:id="rId30"/>
    <p:sldId id="285" r:id="rId31"/>
    <p:sldId id="286" r:id="rId32"/>
    <p:sldId id="287" r:id="rId33"/>
    <p:sldId id="288" r:id="rId34"/>
    <p:sldId id="289" r:id="rId35"/>
    <p:sldId id="290" r:id="rId36"/>
    <p:sldId id="291" r:id="rId37"/>
    <p:sldId id="292" r:id="rId38"/>
    <p:sldId id="294" r:id="rId39"/>
    <p:sldId id="296" r:id="rId40"/>
    <p:sldId id="297" r:id="rId41"/>
    <p:sldId id="298"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3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05" autoAdjust="0"/>
    <p:restoredTop sz="94660"/>
  </p:normalViewPr>
  <p:slideViewPr>
    <p:cSldViewPr snapToGrid="0">
      <p:cViewPr varScale="1">
        <p:scale>
          <a:sx n="82" d="100"/>
          <a:sy n="82" d="100"/>
        </p:scale>
        <p:origin x="94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4" Type="http://schemas.openxmlformats.org/officeDocument/2006/relationships/slideMaster" Target="slideMasters/slideMaster4.xml"/><Relationship Id="rId9"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13360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94885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531099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5882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1629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6362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446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4790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3529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84080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1629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81345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8113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47266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8445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0763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2115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407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0383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4715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4473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217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003128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4705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381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9544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3941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9606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364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7285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30143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933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58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6997984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66540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42355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42781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6276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96577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03898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90219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88426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79461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5602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3029537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30584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70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3399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1875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2329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9768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95E1-8140-44C4-ABBE-A33B0C912B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2080B-EF1F-44C6-9A6E-07685F4DB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ECEFE8-8547-4A8C-BE96-7CC112FDF31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AB3A70D-AC51-452A-8F0C-C19D28FAE8C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EA7B40D4-D7C5-4699-9830-1FB6C4AA02A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5565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D6C8-74DB-45E3-BB81-D8ED52A153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06599-F963-4E46-8E7F-B219D88AB9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5A8324-FE91-41E1-848E-CA9CE68ABB1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B831AD27-129C-48E1-BDDF-260C7DD335E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FDEC21A-26BD-4250-AB73-1A3FEE860673}"/>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46264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4DB5-177C-4553-8FF3-4DE99A69F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BBF2F-6785-428A-B995-6EB60B09D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88106C-14AD-4161-B56F-E97D1E2CB080}"/>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5BBC92-33D0-42C8-A92A-3E9B43FA86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00C23A2-90AD-434B-A377-CBE8F76A7BA0}"/>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0691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6402-6E00-4D15-8E6A-5C0071A523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F1EE1-4603-4952-99C2-E44E1C01A9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EB1AFD-B7A1-4386-A84B-E6D8B9005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6E6DD-6325-4CDD-9043-C503A516D1A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975059BE-6998-4A2E-88EA-0599EB6F6DB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C42D2B08-05AD-4B46-8AD1-77F71948E5E2}"/>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537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3451766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B3BB-93A1-4487-8937-0E6071E3EB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D8AEAA-732D-4ECF-8046-24953046D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0273C-6A90-408A-8254-AB7A5C79E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E71A0-D26F-408D-8A60-6ABEF5175A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1BF50-8674-4DCC-AC22-3BABFEAD81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DC91A2-99D0-4071-846A-D3CA09A89E0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655B421C-1EF7-4FCD-86F4-EFFDEAA3549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5731E61E-D24F-453C-9357-5C7A08C8939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21204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3D21D-DF3B-46D4-8879-8F8CFC41B1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B7A1AE-7872-4E2A-B19E-F3D1D5EC699B}"/>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7201205-A0F4-46D2-BD3C-F6BD24BDFBF4}"/>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8895CD4-E9DF-4773-B91F-0D1C54E3BF2C}"/>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66549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00981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14536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640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8593-3B2F-4A43-AA3E-BBD3576D5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0CE28-C5BB-437B-9DE0-E132080BD7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DE0582-62A8-4985-9EBB-7B2D1EA90E73}"/>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D97FD69A-D6C9-42AD-9E4F-94560F80F3B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D57B39B8-C4CA-4E31-AA64-4EC11754DE71}"/>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5941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159287-B4BE-4EE2-8FF8-358F0EA3B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FDB77D-B7DE-43F2-BE82-06B68D340D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DDD66-B1EB-4FFD-A5EF-BDBF5E0BC1D2}"/>
              </a:ext>
            </a:extLst>
          </p:cNvPr>
          <p:cNvSpPr>
            <a:spLocks noGrp="1"/>
          </p:cNvSpPr>
          <p:nvPr>
            <p:ph type="dt" sz="half" idx="10"/>
          </p:nvPr>
        </p:nvSpPr>
        <p:spPr/>
        <p:txBody>
          <a:body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44C8E9D-AB67-4E5A-B109-EC8B2509747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B31394D-A753-4E30-A192-4758A1810DC6}"/>
              </a:ext>
            </a:extLst>
          </p:cNvPr>
          <p:cNvSpPr>
            <a:spLocks noGrp="1"/>
          </p:cNvSpPr>
          <p:nvPr>
            <p:ph type="sldNum" sz="quarter" idx="12"/>
          </p:nvPr>
        </p:nvSpPr>
        <p:spPr/>
        <p:txBody>
          <a:body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774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C36BD-7539-4072-ADB2-EF36E832B246}"/>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3" name="Footer Placeholder 2">
            <a:extLst>
              <a:ext uri="{FF2B5EF4-FFF2-40B4-BE49-F238E27FC236}">
                <a16:creationId xmlns:a16="http://schemas.microsoft.com/office/drawing/2014/main" id="{AD6DD39B-0FFD-45FD-B558-193795187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309F9D-7D4F-4C98-8C29-BC7DB98E6867}"/>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28940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D7B8-55ED-436C-B40D-0984B00AE9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1DB88-1DA0-4584-9006-9A0F560FBF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3EEE22-214D-4855-941C-AAD89FA96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2D2D4-C178-4785-8369-6736BE8385FA}"/>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6" name="Footer Placeholder 5">
            <a:extLst>
              <a:ext uri="{FF2B5EF4-FFF2-40B4-BE49-F238E27FC236}">
                <a16:creationId xmlns:a16="http://schemas.microsoft.com/office/drawing/2014/main" id="{E3B664DD-C7EE-431F-AA65-3C47D7621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6A201E-39CA-40B8-9A08-1B203C9FF034}"/>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185956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2B2B4-0CA5-4972-A870-A3B3D3B04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3EC37-2CB4-4A9E-B725-918A693646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28D7F2-A03D-4C88-8D03-93D6266233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EBFE40-EC21-46A1-A793-DDF9FA2B2D8C}"/>
              </a:ext>
            </a:extLst>
          </p:cNvPr>
          <p:cNvSpPr>
            <a:spLocks noGrp="1"/>
          </p:cNvSpPr>
          <p:nvPr>
            <p:ph type="dt" sz="half" idx="10"/>
          </p:nvPr>
        </p:nvSpPr>
        <p:spPr/>
        <p:txBody>
          <a:bodyPr/>
          <a:lstStyle/>
          <a:p>
            <a:fld id="{89422B9B-649C-48E0-9CF0-737B1ACCBF29}" type="datetimeFigureOut">
              <a:rPr lang="en-US" smtClean="0"/>
              <a:pPr/>
              <a:t>6/13/2023</a:t>
            </a:fld>
            <a:endParaRPr lang="en-US"/>
          </a:p>
        </p:txBody>
      </p:sp>
      <p:sp>
        <p:nvSpPr>
          <p:cNvPr id="6" name="Footer Placeholder 5">
            <a:extLst>
              <a:ext uri="{FF2B5EF4-FFF2-40B4-BE49-F238E27FC236}">
                <a16:creationId xmlns:a16="http://schemas.microsoft.com/office/drawing/2014/main" id="{D18017ED-BD7D-4D6A-A147-CA352E3D5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69E16-FEA2-4A11-ACC7-044A838D4A96}"/>
              </a:ext>
            </a:extLst>
          </p:cNvPr>
          <p:cNvSpPr>
            <a:spLocks noGrp="1"/>
          </p:cNvSpPr>
          <p:nvPr>
            <p:ph type="sldNum" sz="quarter" idx="12"/>
          </p:nvPr>
        </p:nvSpPr>
        <p:spPr/>
        <p:txBody>
          <a:bodyPr/>
          <a:lstStyle/>
          <a:p>
            <a:fld id="{11E6A6DD-0549-4CD2-9511-D9B002B9D65E}" type="slidenum">
              <a:rPr lang="en-US" smtClean="0"/>
              <a:pPr/>
              <a:t>‹#›</a:t>
            </a:fld>
            <a:endParaRPr lang="en-US"/>
          </a:p>
        </p:txBody>
      </p:sp>
    </p:spTree>
    <p:extLst>
      <p:ext uri="{BB962C8B-B14F-4D97-AF65-F5344CB8AC3E}">
        <p14:creationId xmlns:p14="http://schemas.microsoft.com/office/powerpoint/2010/main" val="24928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pPr/>
              <a:t>6/13/2023</a:t>
            </a:fld>
            <a:endParaRPr lang="en-US"/>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pPr/>
              <a:t>‹#›</a:t>
            </a:fld>
            <a:endParaRPr lang="en-US"/>
          </a:p>
        </p:txBody>
      </p:sp>
    </p:spTree>
    <p:extLst>
      <p:ext uri="{BB962C8B-B14F-4D97-AF65-F5344CB8AC3E}">
        <p14:creationId xmlns:p14="http://schemas.microsoft.com/office/powerpoint/2010/main" val="2281319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22728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94503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322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18872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CBFE3-802E-4ECE-B59B-3EBF9664D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8C0BC8-A278-45F2-A4F0-74CE72C03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290C2-78AE-43AD-B587-5D21E8984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22B9B-649C-48E0-9CF0-737B1ACCBF29}" type="datetimeFigureOut">
              <a:rPr lang="en-US" smtClean="0">
                <a:solidFill>
                  <a:prstClr val="black">
                    <a:tint val="75000"/>
                  </a:prstClr>
                </a:solidFill>
              </a:rPr>
              <a:pPr/>
              <a:t>6/13/2023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2C1C52E3-8770-401F-9AA8-3CD43F5E7A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F911654-08FA-41E9-88BD-047524FCA1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6A6DD-0549-4CD2-9511-D9B002B9D65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616843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hyperlink" Target="https://github.com/Huachao/azure-content/blob/master/articles/cdn/cdn-pop-locations.m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Huachao/azure-content/blob/master/articles/cdn/cdn-how-to-use-cdn.md#accessing-cached-content-over-https" TargetMode="External"/><Relationship Id="rId13" Type="http://schemas.openxmlformats.org/officeDocument/2006/relationships/hyperlink" Target="https://github.com/Huachao/azure-content/blob/master/articles/cdn/cdn-read-time-stats.md" TargetMode="External"/><Relationship Id="rId3" Type="http://schemas.openxmlformats.org/officeDocument/2006/relationships/hyperlink" Target="https://github.com/Huachao/azure-content/blob/master/articles/cdn/cdn-create-a-storage-account-with-cdn.md" TargetMode="External"/><Relationship Id="rId7" Type="http://schemas.openxmlformats.org/officeDocument/2006/relationships/hyperlink" Target="https://github.com/Huachao/azure-content/blob/master/articles/cdn/cdn-analyze-usage-patterns.md" TargetMode="External"/><Relationship Id="rId12" Type="http://schemas.openxmlformats.org/officeDocument/2006/relationships/hyperlink" Target="https://github.com/Huachao/azure-content/blob/master/articles/cdn/cdn-advanced-http-reports.md" TargetMode="External"/><Relationship Id="rId2"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hyperlink" Target="https://github.com/Huachao/azure-content/blob/master/articles/cdn/cdn-restrict-access-by-country.md" TargetMode="External"/><Relationship Id="rId11" Type="http://schemas.openxmlformats.org/officeDocument/2006/relationships/hyperlink" Target="https://github.com/Huachao/azure-content/blob/master/articles/cdn/cdn-rules-engine.md" TargetMode="External"/><Relationship Id="rId5" Type="http://schemas.openxmlformats.org/officeDocument/2006/relationships/hyperlink" Target="https://github.com/Huachao/azure-content/blob/master/articles/cdn/cdn-map-content-to-custom-domain.md" TargetMode="External"/><Relationship Id="rId10" Type="http://schemas.openxmlformats.org/officeDocument/2006/relationships/hyperlink" Target="https://msdn.microsoft.com/library/mt634456.aspx" TargetMode="External"/><Relationship Id="rId4" Type="http://schemas.openxmlformats.org/officeDocument/2006/relationships/hyperlink" Target="https://github.com/Huachao/azure-content/blob/master/articles/cdn/cdn-query-string.md" TargetMode="External"/><Relationship Id="rId9" Type="http://schemas.openxmlformats.org/officeDocument/2006/relationships/hyperlink" Target="https://github.com/Huachao/azure-content/blob/master/articles/cdn/cdn-purge-endpoint.m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manage.windowsazure.com/" TargetMode="External"/><Relationship Id="rId2" Type="http://schemas.openxmlformats.org/officeDocument/2006/relationships/image" Target="../media/image2.png"/><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hyperlink" Target="https://github.com/Huachao/azure-content/blob/master/articles/cdn/media/cdn-serve-content-from-cdn-in-your-web-application/cdn-static-1.PN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Huachao/azure-content/blob/master/articles/cdn/media/cdn-serve-content-from-cdn-in-your-web-application/cdn-static-2.PNG" TargetMode="External"/><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Huachao/azure-content/blob/master/articles/cdn/media/cdn-serve-content-from-cdn-in-your-web-application/cdn-static-2-enablequeryb.PNG" TargetMode="External"/><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ctive-directory/authentication/concept-authentication-methods" TargetMode="External"/><Relationship Id="rId7" Type="http://schemas.openxmlformats.org/officeDocument/2006/relationships/hyperlink" Target="https://docs.microsoft.com/en-us/graph/api/resources/windowshelloforbusinessauthenticationmethod?view=graph-rest-1.0" TargetMode="External"/><Relationship Id="rId2"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hyperlink" Target="https://docs.microsoft.com/en-us/graph/api/resources/temporaryaccesspassauthenticationmethod?view=graph-rest-1.0" TargetMode="External"/><Relationship Id="rId5" Type="http://schemas.openxmlformats.org/officeDocument/2006/relationships/hyperlink" Target="https://docs.microsoft.com/en-us/graph/api/resources/microsoftauthenticatorauthenticationmethod?view=graph-rest-1.0" TargetMode="External"/><Relationship Id="rId4" Type="http://schemas.openxmlformats.org/officeDocument/2006/relationships/hyperlink" Target="https://docs.microsoft.com/en-us/graph/api/resources/fido2authenticationmethod?view=graph-rest-1.0"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authentication/concept-authentication-methods#phone-options" TargetMode="External"/><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58E6-1E06-4CBE-A644-7663F940CA66}"/>
              </a:ext>
            </a:extLst>
          </p:cNvPr>
          <p:cNvSpPr>
            <a:spLocks noGrp="1"/>
          </p:cNvSpPr>
          <p:nvPr>
            <p:ph type="ctrTitle"/>
          </p:nvPr>
        </p:nvSpPr>
        <p:spPr>
          <a:xfrm>
            <a:off x="961293" y="2388456"/>
            <a:ext cx="9144000" cy="765052"/>
          </a:xfrm>
        </p:spPr>
        <p:txBody>
          <a:bodyPr>
            <a:noAutofit/>
          </a:bodyPr>
          <a:lstStyle/>
          <a:p>
            <a:pPr algn="l"/>
            <a:r>
              <a:rPr lang="en-IN" dirty="0">
                <a:solidFill>
                  <a:schemeClr val="bg1"/>
                </a:solidFill>
                <a:latin typeface="Arial Black" pitchFamily="34" charset="0"/>
                <a:cs typeface="Arial" pitchFamily="34" charset="0"/>
              </a:rPr>
              <a:t>Cloud &amp; Azure Fundamentals</a:t>
            </a:r>
            <a:endParaRPr lang="en-US" dirty="0">
              <a:solidFill>
                <a:schemeClr val="bg1"/>
              </a:solidFill>
              <a:latin typeface="Arial Black" pitchFamily="34" charset="0"/>
              <a:cs typeface="Arial" pitchFamily="34" charset="0"/>
            </a:endParaRPr>
          </a:p>
        </p:txBody>
      </p:sp>
    </p:spTree>
    <p:extLst>
      <p:ext uri="{BB962C8B-B14F-4D97-AF65-F5344CB8AC3E}">
        <p14:creationId xmlns:p14="http://schemas.microsoft.com/office/powerpoint/2010/main" val="47385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Virtualization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2390502"/>
            <a:ext cx="10515600" cy="3460443"/>
          </a:xfrm>
        </p:spPr>
        <p:txBody>
          <a:bodyPr/>
          <a:lstStyle/>
          <a:p>
            <a:pPr marL="0" indent="0">
              <a:buNone/>
            </a:pPr>
            <a:endParaRPr lang="en-IN" dirty="0"/>
          </a:p>
          <a:p>
            <a:pPr>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825" y="1539433"/>
            <a:ext cx="10429092" cy="449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01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Virtualization in Cloud Computing</a:t>
            </a:r>
            <a:endParaRPr lang="en-US" sz="3000" dirty="0">
              <a:solidFill>
                <a:srgbClr val="000398"/>
              </a:solidFill>
              <a:latin typeface="Arial Black"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370936"/>
            <a:ext cx="10906125" cy="5796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059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428626"/>
            <a:ext cx="10515600" cy="762000"/>
          </a:xfrm>
        </p:spPr>
        <p:txBody>
          <a:bodyPr>
            <a:normAutofit/>
          </a:bodyPr>
          <a:lstStyle/>
          <a:p>
            <a:pPr algn="ctr"/>
            <a:r>
              <a:rPr lang="en-IN" sz="3000" dirty="0">
                <a:solidFill>
                  <a:srgbClr val="000398"/>
                </a:solidFill>
                <a:latin typeface="Arial Black" pitchFamily="34" charset="0"/>
              </a:rPr>
              <a:t>RDB</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00101" y="1000125"/>
            <a:ext cx="10515600" cy="5067299"/>
          </a:xfrm>
        </p:spPr>
        <p:txBody>
          <a:bodyPr>
            <a:normAutofit fontScale="77500" lnSpcReduction="20000"/>
          </a:bodyPr>
          <a:lstStyle/>
          <a:p>
            <a:pPr>
              <a:buNone/>
            </a:pPr>
            <a:endParaRPr lang="en-US" dirty="0"/>
          </a:p>
          <a:p>
            <a:pPr>
              <a:buNone/>
            </a:pPr>
            <a:r>
              <a:rPr lang="en-US" dirty="0"/>
              <a:t>RDB is a full-featured, relational database management system for mission-critical applications on OpenVMS platforms. RDB became part of Oracle Corporation in 1994. </a:t>
            </a:r>
          </a:p>
          <a:p>
            <a:pPr>
              <a:buNone/>
            </a:pPr>
            <a:r>
              <a:rPr lang="en-US" dirty="0"/>
              <a:t>Since then, Oracle has made significant enhancements focused on supporting large scale production applications and high performance transaction processing.</a:t>
            </a:r>
          </a:p>
          <a:p>
            <a:pPr>
              <a:buNone/>
            </a:pPr>
            <a:r>
              <a:rPr lang="en-US" dirty="0"/>
              <a:t>Oracle RDB Product Family Releases are built to run on HP OpenVMS Itanium and Alpha Server Systems. 7.4 is the latest release of the Oracle RDB Product Family.</a:t>
            </a:r>
          </a:p>
          <a:p>
            <a:pPr>
              <a:buNone/>
            </a:pPr>
            <a:endParaRPr lang="en-US" dirty="0"/>
          </a:p>
          <a:p>
            <a:pPr>
              <a:buNone/>
            </a:pPr>
            <a:r>
              <a:rPr lang="en-US" dirty="0"/>
              <a:t>Oracle RDB's technical strengths include:</a:t>
            </a:r>
          </a:p>
          <a:p>
            <a:pPr>
              <a:buNone/>
            </a:pPr>
            <a:r>
              <a:rPr lang="en-US" dirty="0"/>
              <a:t>- Very high performance to deliver extraordinary real-world throughput</a:t>
            </a:r>
          </a:p>
          <a:p>
            <a:pPr>
              <a:buNone/>
            </a:pPr>
            <a:r>
              <a:rPr lang="en-US" dirty="0"/>
              <a:t>- Extremely high reliability, providing both data security and database uptime</a:t>
            </a:r>
          </a:p>
          <a:p>
            <a:pPr>
              <a:buNone/>
            </a:pPr>
            <a:r>
              <a:rPr lang="en-US" dirty="0"/>
              <a:t>- Extremely high availability—requirements for scheduled maintenance downtime are minimal</a:t>
            </a:r>
          </a:p>
          <a:p>
            <a:pPr>
              <a:buNone/>
            </a:pPr>
            <a:r>
              <a:rPr lang="en-US" dirty="0"/>
              <a:t>- Easy maintainability</a:t>
            </a:r>
          </a:p>
          <a:p>
            <a:pPr>
              <a:buNone/>
            </a:pPr>
            <a:r>
              <a:rPr lang="en-US" dirty="0"/>
              <a:t>- Low cost per transaction</a:t>
            </a:r>
          </a:p>
        </p:txBody>
      </p:sp>
    </p:spTree>
    <p:extLst>
      <p:ext uri="{BB962C8B-B14F-4D97-AF65-F5344CB8AC3E}">
        <p14:creationId xmlns:p14="http://schemas.microsoft.com/office/powerpoint/2010/main" val="1338695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What is Cloud Computing?</a:t>
            </a:r>
            <a:endParaRPr lang="en-US" sz="3000" dirty="0">
              <a:solidFill>
                <a:srgbClr val="000398"/>
              </a:solidFill>
              <a:latin typeface="Arial Black" pitchFamily="34" charset="0"/>
            </a:endParaRPr>
          </a:p>
        </p:txBody>
      </p:sp>
      <p:sp>
        <p:nvSpPr>
          <p:cNvPr id="5" name="Rectangle 4"/>
          <p:cNvSpPr/>
          <p:nvPr/>
        </p:nvSpPr>
        <p:spPr>
          <a:xfrm>
            <a:off x="612476" y="1791282"/>
            <a:ext cx="10929668" cy="3539430"/>
          </a:xfrm>
          <a:prstGeom prst="rect">
            <a:avLst/>
          </a:prstGeom>
        </p:spPr>
        <p:txBody>
          <a:bodyPr wrap="square">
            <a:spAutoFit/>
          </a:bodyPr>
          <a:lstStyle/>
          <a:p>
            <a:r>
              <a:rPr lang="en-US" sz="2800" dirty="0"/>
              <a:t>Cloud Computing is defined as storing and accessing of data and computing services over the internet. It doesn’t store any data on your personal computer. It is the on-demand availability of computer services like servers, data storage, networking, databases, etc. The main purpose of cloud computing is to give access to data centers to many users. Users can also access data from a remote server.</a:t>
            </a:r>
          </a:p>
          <a:p>
            <a:endParaRPr lang="en-US" sz="2800" dirty="0"/>
          </a:p>
          <a:p>
            <a:r>
              <a:rPr lang="en-US" sz="2800" dirty="0"/>
              <a:t>Examples of Cloud Computing Services: AWS, Azure, Google</a:t>
            </a:r>
          </a:p>
        </p:txBody>
      </p:sp>
    </p:spTree>
    <p:extLst>
      <p:ext uri="{BB962C8B-B14F-4D97-AF65-F5344CB8AC3E}">
        <p14:creationId xmlns:p14="http://schemas.microsoft.com/office/powerpoint/2010/main" val="457457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Services in Cloud Computing</a:t>
            </a:r>
            <a:endParaRPr lang="en-US" sz="3000" dirty="0">
              <a:solidFill>
                <a:srgbClr val="000398"/>
              </a:solidFill>
              <a:latin typeface="Arial Black" pitchFamily="34" charset="0"/>
            </a:endParaRPr>
          </a:p>
        </p:txBody>
      </p:sp>
      <p:sp>
        <p:nvSpPr>
          <p:cNvPr id="5" name="Rectangle 4"/>
          <p:cNvSpPr/>
          <p:nvPr/>
        </p:nvSpPr>
        <p:spPr>
          <a:xfrm>
            <a:off x="612476" y="1791282"/>
            <a:ext cx="10929668" cy="523220"/>
          </a:xfrm>
          <a:prstGeom prst="rect">
            <a:avLst/>
          </a:prstGeom>
        </p:spPr>
        <p:txBody>
          <a:bodyPr wrap="square">
            <a:spAutoFit/>
          </a:bodyPr>
          <a:lstStyle/>
          <a:p>
            <a:r>
              <a:rPr lang="en-IN" sz="2800" dirty="0">
                <a:solidFill>
                  <a:prstClr val="black"/>
                </a:solidFill>
              </a:rPr>
              <a:t>The three major services in cloud computing are </a:t>
            </a:r>
            <a:r>
              <a:rPr lang="en-IN" sz="2800" dirty="0" err="1">
                <a:solidFill>
                  <a:prstClr val="black"/>
                </a:solidFill>
              </a:rPr>
              <a:t>IaaS</a:t>
            </a:r>
            <a:r>
              <a:rPr lang="en-IN" sz="2800" dirty="0">
                <a:solidFill>
                  <a:prstClr val="black"/>
                </a:solidFill>
              </a:rPr>
              <a:t>, </a:t>
            </a:r>
            <a:r>
              <a:rPr lang="en-IN" sz="2800" dirty="0" err="1">
                <a:solidFill>
                  <a:prstClr val="black"/>
                </a:solidFill>
              </a:rPr>
              <a:t>PaaS</a:t>
            </a:r>
            <a:r>
              <a:rPr lang="en-IN" sz="2800" dirty="0">
                <a:solidFill>
                  <a:prstClr val="black"/>
                </a:solidFill>
              </a:rPr>
              <a:t> and </a:t>
            </a:r>
            <a:r>
              <a:rPr lang="en-IN" sz="2800" dirty="0" err="1">
                <a:solidFill>
                  <a:prstClr val="black"/>
                </a:solidFill>
              </a:rPr>
              <a:t>SaaS</a:t>
            </a:r>
            <a:r>
              <a:rPr lang="en-IN" sz="2800" dirty="0">
                <a:solidFill>
                  <a:prstClr val="black"/>
                </a:solidFill>
              </a:rPr>
              <a:t>.</a:t>
            </a:r>
            <a:endParaRPr lang="en-US" sz="2800" dirty="0">
              <a:solidFill>
                <a:prstClr val="black"/>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76" y="2314502"/>
            <a:ext cx="11008024" cy="369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6565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Services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2390502"/>
            <a:ext cx="10515600" cy="3460443"/>
          </a:xfrm>
        </p:spPr>
        <p:txBody>
          <a:bodyPr/>
          <a:lstStyle/>
          <a:p>
            <a:pPr marL="0" indent="0">
              <a:buNone/>
            </a:pPr>
            <a:endParaRPr lang="en-IN" dirty="0"/>
          </a:p>
          <a:p>
            <a:pPr>
              <a:buNone/>
            </a:pP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590675"/>
            <a:ext cx="10620375" cy="367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452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Services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2390502"/>
            <a:ext cx="10515600" cy="3460443"/>
          </a:xfrm>
        </p:spPr>
        <p:txBody>
          <a:bodyPr/>
          <a:lstStyle/>
          <a:p>
            <a:pPr marL="0" indent="0">
              <a:buNone/>
            </a:pPr>
            <a:endParaRPr lang="en-IN" dirty="0"/>
          </a:p>
          <a:p>
            <a:pPr>
              <a:buNone/>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685925"/>
            <a:ext cx="1091565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5133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Services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2390502"/>
            <a:ext cx="10515600" cy="3460443"/>
          </a:xfrm>
        </p:spPr>
        <p:txBody>
          <a:bodyPr/>
          <a:lstStyle/>
          <a:p>
            <a:pPr marL="0" indent="0">
              <a:buNone/>
            </a:pPr>
            <a:endParaRPr lang="en-IN" dirty="0"/>
          </a:p>
          <a:p>
            <a:pPr>
              <a:buNone/>
            </a:pP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1755774"/>
            <a:ext cx="11039475" cy="259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4781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50656" y="322933"/>
            <a:ext cx="10515600" cy="884126"/>
          </a:xfrm>
        </p:spPr>
        <p:txBody>
          <a:bodyPr>
            <a:normAutofit/>
          </a:bodyPr>
          <a:lstStyle/>
          <a:p>
            <a:pPr algn="ctr"/>
            <a:r>
              <a:rPr lang="en-IN" sz="3000" dirty="0">
                <a:solidFill>
                  <a:srgbClr val="000398"/>
                </a:solidFill>
                <a:latin typeface="Arial Black" pitchFamily="34" charset="0"/>
              </a:rPr>
              <a:t>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064871"/>
            <a:ext cx="10515600" cy="4999499"/>
          </a:xfrm>
        </p:spPr>
        <p:txBody>
          <a:bodyPr>
            <a:normAutofit fontScale="70000" lnSpcReduction="20000"/>
          </a:bodyPr>
          <a:lstStyle/>
          <a:p>
            <a:pPr>
              <a:buNone/>
            </a:pPr>
            <a:endParaRPr lang="en-US" dirty="0"/>
          </a:p>
          <a:p>
            <a:pPr>
              <a:buNone/>
            </a:pPr>
            <a:r>
              <a:rPr lang="en-US" b="1" dirty="0"/>
              <a:t>Types of Cloud Storage options --</a:t>
            </a:r>
          </a:p>
          <a:p>
            <a:pPr>
              <a:buNone/>
            </a:pPr>
            <a:endParaRPr lang="en-US" b="1" dirty="0"/>
          </a:p>
          <a:p>
            <a:pPr>
              <a:buNone/>
            </a:pPr>
            <a:r>
              <a:rPr lang="en-US" b="1" dirty="0"/>
              <a:t>Public Cloud − A service provider makes the clouds available to the general public which is termed as a public cloud. These clouds are accessed through internet by users. These clouds are open to public and their infrastructure is owned and operated by service providers as in case of Google and Microsoft.</a:t>
            </a:r>
          </a:p>
          <a:p>
            <a:pPr>
              <a:buNone/>
            </a:pPr>
            <a:endParaRPr lang="en-US" b="1" dirty="0"/>
          </a:p>
          <a:p>
            <a:pPr>
              <a:buNone/>
            </a:pPr>
            <a:r>
              <a:rPr lang="en-US" b="1" dirty="0"/>
              <a:t>Private Cloud − These clouds are dedicated to a particular organization. That particular organization can use the cloud for storing the company's data, hosting business application, etc. The data stored on private cloud can't be shared with other organizations. The cloud is managed either by the organization itself or by the third party.</a:t>
            </a:r>
          </a:p>
          <a:p>
            <a:pPr>
              <a:buNone/>
            </a:pPr>
            <a:endParaRPr lang="en-US" b="1" dirty="0"/>
          </a:p>
          <a:p>
            <a:pPr>
              <a:buNone/>
            </a:pPr>
            <a:r>
              <a:rPr lang="en-US" b="1" dirty="0"/>
              <a:t>Hybrid Cloud − When two or more clouds are bound together to offer the advantage of both public and private clouds, they are termed as Hybrid Cloud. Organizations can use private clouds for sensitive application, while public clouds for non-sensitive applications. The hybrid clouds provide flexible, scalable and cost-effective solutions to the organizations.</a:t>
            </a:r>
          </a:p>
          <a:p>
            <a:pPr>
              <a:buNone/>
            </a:pPr>
            <a:endParaRPr lang="en-US" dirty="0"/>
          </a:p>
        </p:txBody>
      </p:sp>
    </p:spTree>
    <p:extLst>
      <p:ext uri="{BB962C8B-B14F-4D97-AF65-F5344CB8AC3E}">
        <p14:creationId xmlns:p14="http://schemas.microsoft.com/office/powerpoint/2010/main" val="3448810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314960"/>
            <a:ext cx="10515600" cy="619760"/>
          </a:xfrm>
        </p:spPr>
        <p:txBody>
          <a:bodyPr>
            <a:normAutofit/>
          </a:bodyPr>
          <a:lstStyle/>
          <a:p>
            <a:pPr algn="ctr"/>
            <a:r>
              <a:rPr lang="en-IN" sz="3000" dirty="0">
                <a:solidFill>
                  <a:srgbClr val="000398"/>
                </a:solidFill>
                <a:latin typeface="Arial Black" pitchFamily="34" charset="0"/>
              </a:rPr>
              <a:t>Storage(S3 bucket)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528320" y="924560"/>
            <a:ext cx="11043919" cy="5312752"/>
          </a:xfrm>
        </p:spPr>
        <p:txBody>
          <a:bodyPr>
            <a:normAutofit fontScale="85000" lnSpcReduction="10000"/>
          </a:bodyPr>
          <a:lstStyle/>
          <a:p>
            <a:pPr lvl="0"/>
            <a:r>
              <a:rPr lang="en-US" dirty="0"/>
              <a:t>S3(Simple Storage Service) is one of the first services that has been produced by AWS.</a:t>
            </a:r>
          </a:p>
          <a:p>
            <a:pPr lvl="0"/>
            <a:r>
              <a:rPr lang="en-US" dirty="0"/>
              <a:t>S3 provides developers and IT teams with secure, durable, highly scalable object storage.</a:t>
            </a:r>
          </a:p>
          <a:p>
            <a:pPr lvl="0"/>
            <a:r>
              <a:rPr lang="en-US" dirty="0"/>
              <a:t>It is easy to use with a simple web services interface to store and retrieve any amount of data from anywhere on the web.</a:t>
            </a:r>
          </a:p>
          <a:p>
            <a:pPr lvl="0"/>
            <a:r>
              <a:rPr lang="en-US" dirty="0"/>
              <a:t>It is Object-based storage, that allows us to store the images, word files, </a:t>
            </a:r>
            <a:r>
              <a:rPr lang="en-US" dirty="0" err="1"/>
              <a:t>pdf</a:t>
            </a:r>
            <a:r>
              <a:rPr lang="en-US" dirty="0"/>
              <a:t> files, etc.</a:t>
            </a:r>
          </a:p>
          <a:p>
            <a:pPr lvl="0"/>
            <a:r>
              <a:rPr lang="en-US" dirty="0"/>
              <a:t>The files which are stored in S3 can be from 0 Bytes to 5 TB.</a:t>
            </a:r>
          </a:p>
          <a:p>
            <a:pPr lvl="0"/>
            <a:r>
              <a:rPr lang="en-US" dirty="0"/>
              <a:t>Files are stored in Bucket. A bucket is like a folder available in S3 that stores the files.</a:t>
            </a:r>
          </a:p>
          <a:p>
            <a:pPr lvl="0"/>
            <a:r>
              <a:rPr lang="en-US" dirty="0"/>
              <a:t>S3 is a universal namespace, i.e., the names must be unique globally. Bucket contains a DNS address. Therefore, the bucket must contain a unique name to generate a unique DNS address.</a:t>
            </a:r>
          </a:p>
          <a:p>
            <a:r>
              <a:rPr lang="en-US" dirty="0"/>
              <a:t>If we create a bucket, URL look like:</a:t>
            </a:r>
          </a:p>
          <a:p>
            <a:pPr lvl="0"/>
            <a:r>
              <a:rPr lang="en-US" dirty="0"/>
              <a:t>If we upload a file to S3 bucket, then we will receive an HTTP 200 code means that the uploading of a file is successful.</a:t>
            </a:r>
          </a:p>
          <a:p>
            <a:pPr>
              <a:buNone/>
            </a:pPr>
            <a:endParaRPr lang="en-US" dirty="0"/>
          </a:p>
        </p:txBody>
      </p:sp>
      <p:pic>
        <p:nvPicPr>
          <p:cNvPr id="9" name="Picture 8" descr="AWS S3"/>
          <p:cNvPicPr/>
          <p:nvPr/>
        </p:nvPicPr>
        <p:blipFill>
          <a:blip r:embed="rId3">
            <a:extLst>
              <a:ext uri="{28A0092B-C50C-407E-A947-70E740481C1C}">
                <a14:useLocalDpi xmlns:a14="http://schemas.microsoft.com/office/drawing/2010/main" val="0"/>
              </a:ext>
            </a:extLst>
          </a:blip>
          <a:srcRect/>
          <a:stretch>
            <a:fillRect/>
          </a:stretch>
        </p:blipFill>
        <p:spPr bwMode="auto">
          <a:xfrm>
            <a:off x="5604830" y="4741970"/>
            <a:ext cx="3832467" cy="744429"/>
          </a:xfrm>
          <a:prstGeom prst="rect">
            <a:avLst/>
          </a:prstGeom>
          <a:noFill/>
          <a:ln>
            <a:noFill/>
          </a:ln>
        </p:spPr>
      </p:pic>
    </p:spTree>
    <p:extLst>
      <p:ext uri="{BB962C8B-B14F-4D97-AF65-F5344CB8AC3E}">
        <p14:creationId xmlns:p14="http://schemas.microsoft.com/office/powerpoint/2010/main" val="386000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Introduction to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23358"/>
            <a:ext cx="10515600" cy="4641012"/>
          </a:xfrm>
        </p:spPr>
        <p:txBody>
          <a:bodyPr>
            <a:normAutofit fontScale="92500" lnSpcReduction="20000"/>
          </a:bodyPr>
          <a:lstStyle/>
          <a:p>
            <a:pPr>
              <a:buNone/>
            </a:pPr>
            <a:endParaRPr lang="en-US" dirty="0"/>
          </a:p>
          <a:p>
            <a:pPr>
              <a:buNone/>
            </a:pPr>
            <a:r>
              <a:rPr lang="en-US" dirty="0"/>
              <a:t>Cloud computing is the delivery of computing resources </a:t>
            </a:r>
            <a:r>
              <a:rPr lang="en-US" i="1" dirty="0"/>
              <a:t>as a service</a:t>
            </a:r>
            <a:r>
              <a:rPr lang="en-US" dirty="0"/>
              <a:t>, meaning that the resources are owned and managed by the cloud provider rather than the end user. Those resources may include anything from browser-based software applications (such as </a:t>
            </a:r>
            <a:r>
              <a:rPr lang="en-US" dirty="0" err="1"/>
              <a:t>TikTok</a:t>
            </a:r>
            <a:r>
              <a:rPr lang="en-US" dirty="0"/>
              <a:t> or Netflix), third party data storage for photos and other digital media (such as </a:t>
            </a:r>
            <a:r>
              <a:rPr lang="en-US" dirty="0" err="1"/>
              <a:t>iCloud</a:t>
            </a:r>
            <a:r>
              <a:rPr lang="en-US" dirty="0"/>
              <a:t> or Drop box), or third-party servers used to support the computing infrastructure of a business, research, or personal project.</a:t>
            </a:r>
          </a:p>
          <a:p>
            <a:pPr>
              <a:buNone/>
            </a:pPr>
            <a:endParaRPr lang="en-US" dirty="0"/>
          </a:p>
          <a:p>
            <a:pPr>
              <a:buNone/>
            </a:pPr>
            <a:r>
              <a:rPr lang="en-IN" dirty="0"/>
              <a:t>According to National Institute of Standards and Technology, US Department of Commerce, cloud computing can be defined as “</a:t>
            </a:r>
            <a:r>
              <a:rPr lang="en-US" dirty="0"/>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r>
              <a:rPr lang="en-IN" dirty="0"/>
              <a:t> </a:t>
            </a:r>
            <a:endParaRPr lang="en-US" dirty="0"/>
          </a:p>
        </p:txBody>
      </p:sp>
    </p:spTree>
    <p:extLst>
      <p:ext uri="{BB962C8B-B14F-4D97-AF65-F5344CB8AC3E}">
        <p14:creationId xmlns:p14="http://schemas.microsoft.com/office/powerpoint/2010/main" val="2276151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314960"/>
            <a:ext cx="10515600" cy="619760"/>
          </a:xfrm>
        </p:spPr>
        <p:txBody>
          <a:bodyPr>
            <a:normAutofit/>
          </a:bodyPr>
          <a:lstStyle/>
          <a:p>
            <a:pPr algn="ctr"/>
            <a:r>
              <a:rPr lang="en-IN" sz="3000" dirty="0">
                <a:solidFill>
                  <a:srgbClr val="000398"/>
                </a:solidFill>
                <a:latin typeface="Arial Black" pitchFamily="34" charset="0"/>
              </a:rPr>
              <a:t>Advantages of Amazon S3</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528320" y="924560"/>
            <a:ext cx="11043919" cy="5312752"/>
          </a:xfrm>
        </p:spPr>
        <p:txBody>
          <a:bodyPr>
            <a:normAutofit fontScale="85000" lnSpcReduction="20000"/>
          </a:bodyPr>
          <a:lstStyle/>
          <a:p>
            <a:pPr lvl="0"/>
            <a:endParaRPr lang="en-US" b="1" dirty="0"/>
          </a:p>
          <a:p>
            <a:pPr lvl="0"/>
            <a:r>
              <a:rPr lang="en-US" b="1" dirty="0"/>
              <a:t>Create Buckets:</a:t>
            </a:r>
            <a:r>
              <a:rPr lang="en-US" dirty="0"/>
              <a:t> Firstly, we create a bucket and provide a name to the bucket. Buckets are the containers in S3 that stores the data. Buckets must have a unique name to generate a unique DNS address.</a:t>
            </a:r>
          </a:p>
          <a:p>
            <a:pPr lvl="0"/>
            <a:r>
              <a:rPr lang="en-US" b="1" dirty="0"/>
              <a:t>Storing data in buckets:</a:t>
            </a:r>
            <a:r>
              <a:rPr lang="en-US" dirty="0"/>
              <a:t> Bucket can be used to store an infinite amount of data. We can upload the files as much we want into an Amazon S3 bucket, i.e., there is no maximum limit to store the files. Each object can contain </a:t>
            </a:r>
            <a:r>
              <a:rPr lang="en-US" dirty="0" err="1"/>
              <a:t>upto</a:t>
            </a:r>
            <a:r>
              <a:rPr lang="en-US" dirty="0"/>
              <a:t> 5 TB of data. Each object can be stored and retrieved by using a unique developer assigned-key.</a:t>
            </a:r>
          </a:p>
          <a:p>
            <a:pPr lvl="0"/>
            <a:r>
              <a:rPr lang="en-US" b="1" dirty="0"/>
              <a:t>Download data:</a:t>
            </a:r>
            <a:r>
              <a:rPr lang="en-US" dirty="0"/>
              <a:t> We can also download our data at any time from a bucket and can also give permission to others to download the same data.  </a:t>
            </a:r>
          </a:p>
          <a:p>
            <a:pPr lvl="0"/>
            <a:r>
              <a:rPr lang="en-US" b="1" dirty="0"/>
              <a:t>Permissions:</a:t>
            </a:r>
            <a:r>
              <a:rPr lang="en-US" dirty="0"/>
              <a:t> We can also grant or deny access to others who want to download or upload the data from our Amazon S3 bucket. Authentication mechanism keeps the data secure from unauthorized access.</a:t>
            </a:r>
          </a:p>
          <a:p>
            <a:pPr lvl="0"/>
            <a:r>
              <a:rPr lang="en-US" b="1" dirty="0"/>
              <a:t>Standard interfaces:</a:t>
            </a:r>
            <a:r>
              <a:rPr lang="en-US" dirty="0"/>
              <a:t> S3 is used with the standard interfaces REST and SOAP interfaces which are designed in such a way that they can work with any development toolkit.</a:t>
            </a:r>
          </a:p>
          <a:p>
            <a:pPr lvl="0"/>
            <a:r>
              <a:rPr lang="en-US" b="1" dirty="0"/>
              <a:t>Security:</a:t>
            </a:r>
            <a:r>
              <a:rPr lang="en-US" dirty="0"/>
              <a:t> Amazon S3 offers security features by protecting unauthorized users from accessing our data.</a:t>
            </a:r>
          </a:p>
          <a:p>
            <a:pPr>
              <a:buNone/>
            </a:pPr>
            <a:endParaRPr lang="en-US" dirty="0"/>
          </a:p>
        </p:txBody>
      </p:sp>
    </p:spTree>
    <p:extLst>
      <p:ext uri="{BB962C8B-B14F-4D97-AF65-F5344CB8AC3E}">
        <p14:creationId xmlns:p14="http://schemas.microsoft.com/office/powerpoint/2010/main" val="309696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314960"/>
            <a:ext cx="10515600" cy="619760"/>
          </a:xfrm>
        </p:spPr>
        <p:txBody>
          <a:bodyPr>
            <a:normAutofit/>
          </a:bodyPr>
          <a:lstStyle/>
          <a:p>
            <a:pPr algn="ctr"/>
            <a:r>
              <a:rPr lang="en-IN" sz="3000" dirty="0">
                <a:solidFill>
                  <a:srgbClr val="000398"/>
                </a:solidFill>
                <a:latin typeface="Arial Black" pitchFamily="34" charset="0"/>
              </a:rPr>
              <a:t>Amazon S3 Concepts</a:t>
            </a:r>
            <a:endParaRPr lang="en-US" sz="3000" dirty="0">
              <a:solidFill>
                <a:srgbClr val="000398"/>
              </a:solidFill>
              <a:latin typeface="Arial Black" pitchFamily="34" charset="0"/>
            </a:endParaRPr>
          </a:p>
        </p:txBody>
      </p:sp>
      <p:pic>
        <p:nvPicPr>
          <p:cNvPr id="3074" name="Picture 2" descr="Amazon S3 Concep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625" y="1241826"/>
            <a:ext cx="6782765" cy="50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853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90587" y="562610"/>
            <a:ext cx="10515600" cy="619760"/>
          </a:xfrm>
        </p:spPr>
        <p:txBody>
          <a:bodyPr>
            <a:normAutofit/>
          </a:bodyPr>
          <a:lstStyle/>
          <a:p>
            <a:pPr algn="ctr"/>
            <a:r>
              <a:rPr lang="en-IN" sz="3000" dirty="0">
                <a:solidFill>
                  <a:srgbClr val="000398"/>
                </a:solidFill>
                <a:latin typeface="Arial Black" pitchFamily="34" charset="0"/>
              </a:rPr>
              <a:t>Amazon S3 Concepts</a:t>
            </a:r>
            <a:endParaRPr lang="en-US" sz="3000" dirty="0">
              <a:solidFill>
                <a:srgbClr val="000398"/>
              </a:solidFill>
              <a:latin typeface="Arial Black" pitchFamily="34" charset="0"/>
            </a:endParaRPr>
          </a:p>
        </p:txBody>
      </p:sp>
      <p:sp>
        <p:nvSpPr>
          <p:cNvPr id="3" name="Rectangle 2"/>
          <p:cNvSpPr/>
          <p:nvPr/>
        </p:nvSpPr>
        <p:spPr>
          <a:xfrm>
            <a:off x="581026" y="1400883"/>
            <a:ext cx="10995500" cy="4183196"/>
          </a:xfrm>
          <a:prstGeom prst="rect">
            <a:avLst/>
          </a:prstGeom>
        </p:spPr>
        <p:txBody>
          <a:bodyPr wrap="square">
            <a:spAutoFit/>
          </a:bodyPr>
          <a:lstStyle/>
          <a:p>
            <a:pPr lvl="0" algn="just">
              <a:lnSpc>
                <a:spcPts val="1875"/>
              </a:lnSpc>
              <a:spcBef>
                <a:spcPts val="300"/>
              </a:spcBef>
              <a:spcAft>
                <a:spcPts val="1000"/>
              </a:spcAft>
              <a:buSzPts val="1000"/>
              <a:tabLst>
                <a:tab pos="457200" algn="l"/>
              </a:tabLst>
            </a:pPr>
            <a:r>
              <a:rPr lang="en-US" b="1" dirty="0">
                <a:solidFill>
                  <a:srgbClr val="000000"/>
                </a:solidFill>
                <a:latin typeface="Segoe UI"/>
                <a:ea typeface="Calibri"/>
                <a:cs typeface="Times New Roman"/>
              </a:rPr>
              <a:t>Buckets</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A bucket is a container used for storing the objects.</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Every object is incorporated in a bucket.</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For example, if the object named photos/tree.jpg is stored in the </a:t>
            </a:r>
            <a:r>
              <a:rPr lang="en-US" dirty="0" err="1">
                <a:solidFill>
                  <a:srgbClr val="000000"/>
                </a:solidFill>
                <a:latin typeface="Segoe UI"/>
                <a:ea typeface="Calibri"/>
                <a:cs typeface="Times New Roman"/>
              </a:rPr>
              <a:t>treeimage</a:t>
            </a:r>
            <a:r>
              <a:rPr lang="en-US" dirty="0">
                <a:solidFill>
                  <a:srgbClr val="000000"/>
                </a:solidFill>
                <a:latin typeface="Segoe UI"/>
                <a:ea typeface="Calibri"/>
                <a:cs typeface="Times New Roman"/>
              </a:rPr>
              <a:t> bucket, then it can be addressed by using the URL http://treeimage.s3.amazonaws.com/photos/tree.jpg.</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A bucket has no limit to the amount of objects that it can store. No bucket can exist inside of other buckets.</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S3 performance remains the same regardless of how many buckets have been created.</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The AWS user that creates a bucket owns it, and no other AWS user cannot own it. Therefore, we can say that the ownership of a bucket is not transferrable.</a:t>
            </a:r>
            <a:endParaRPr lang="en-US" dirty="0">
              <a:solidFill>
                <a:srgbClr val="000000"/>
              </a:solidFill>
              <a:ea typeface="Calibri"/>
              <a:cs typeface="Times New Roman"/>
            </a:endParaRPr>
          </a:p>
          <a:p>
            <a:pPr marL="742950" lvl="1" indent="-285750" algn="just">
              <a:lnSpc>
                <a:spcPts val="1875"/>
              </a:lnSpc>
              <a:spcBef>
                <a:spcPts val="300"/>
              </a:spcBef>
              <a:spcAft>
                <a:spcPts val="1000"/>
              </a:spcAft>
              <a:buSzPts val="1000"/>
              <a:buFont typeface="Courier New"/>
              <a:buChar char="o"/>
              <a:tabLst>
                <a:tab pos="914400" algn="l"/>
              </a:tabLst>
            </a:pPr>
            <a:r>
              <a:rPr lang="en-US" dirty="0">
                <a:solidFill>
                  <a:srgbClr val="000000"/>
                </a:solidFill>
                <a:latin typeface="Segoe UI"/>
                <a:ea typeface="Calibri"/>
                <a:cs typeface="Times New Roman"/>
              </a:rPr>
              <a:t>The AWS account that creates a bucket can delete a bucket, but no other AWS user can delete the bucket.</a:t>
            </a:r>
            <a:endParaRPr lang="en-US" dirty="0">
              <a:solidFill>
                <a:srgbClr val="000000"/>
              </a:solidFill>
              <a:ea typeface="Calibri"/>
              <a:cs typeface="Times New Roman"/>
            </a:endParaRPr>
          </a:p>
        </p:txBody>
      </p:sp>
    </p:spTree>
    <p:extLst>
      <p:ext uri="{BB962C8B-B14F-4D97-AF65-F5344CB8AC3E}">
        <p14:creationId xmlns:p14="http://schemas.microsoft.com/office/powerpoint/2010/main" val="418859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90587" y="562610"/>
            <a:ext cx="10515600" cy="619760"/>
          </a:xfrm>
        </p:spPr>
        <p:txBody>
          <a:bodyPr>
            <a:normAutofit/>
          </a:bodyPr>
          <a:lstStyle/>
          <a:p>
            <a:pPr algn="ctr"/>
            <a:r>
              <a:rPr lang="en-IN" sz="3000" dirty="0">
                <a:solidFill>
                  <a:srgbClr val="000398"/>
                </a:solidFill>
                <a:latin typeface="Arial Black" pitchFamily="34" charset="0"/>
              </a:rPr>
              <a:t>Amazon S3 Concepts</a:t>
            </a:r>
            <a:endParaRPr lang="en-US" sz="3000" dirty="0">
              <a:solidFill>
                <a:srgbClr val="000398"/>
              </a:solidFill>
              <a:latin typeface="Arial Black" pitchFamily="34" charset="0"/>
            </a:endParaRPr>
          </a:p>
        </p:txBody>
      </p:sp>
      <p:sp>
        <p:nvSpPr>
          <p:cNvPr id="3" name="Rectangle 2"/>
          <p:cNvSpPr/>
          <p:nvPr/>
        </p:nvSpPr>
        <p:spPr>
          <a:xfrm>
            <a:off x="581026" y="1115133"/>
            <a:ext cx="10995500" cy="5909310"/>
          </a:xfrm>
          <a:prstGeom prst="rect">
            <a:avLst/>
          </a:prstGeom>
        </p:spPr>
        <p:txBody>
          <a:bodyPr wrap="square">
            <a:spAutoFit/>
          </a:bodyPr>
          <a:lstStyle/>
          <a:p>
            <a:r>
              <a:rPr lang="en-US" b="1" dirty="0">
                <a:solidFill>
                  <a:prstClr val="black"/>
                </a:solidFill>
              </a:rPr>
              <a:t>Objects</a:t>
            </a:r>
            <a:endParaRPr lang="en-US" dirty="0">
              <a:solidFill>
                <a:prstClr val="black"/>
              </a:solidFill>
            </a:endParaRPr>
          </a:p>
          <a:p>
            <a:pPr marL="742950" lvl="1" indent="-285750">
              <a:buFont typeface="Arial" pitchFamily="34" charset="0"/>
              <a:buChar char="•"/>
            </a:pPr>
            <a:r>
              <a:rPr lang="en-US" dirty="0">
                <a:solidFill>
                  <a:prstClr val="black"/>
                </a:solidFill>
              </a:rPr>
              <a:t>Objects are the entities which are stored in an S3 bucket.</a:t>
            </a:r>
          </a:p>
          <a:p>
            <a:pPr marL="742950" lvl="1" indent="-285750">
              <a:buFont typeface="Arial" pitchFamily="34" charset="0"/>
              <a:buChar char="•"/>
            </a:pPr>
            <a:r>
              <a:rPr lang="en-US" dirty="0">
                <a:solidFill>
                  <a:prstClr val="black"/>
                </a:solidFill>
              </a:rPr>
              <a:t>An object consists of object data and metadata where metadata is a set of name-value pair that describes the data.</a:t>
            </a:r>
          </a:p>
          <a:p>
            <a:pPr marL="742950" lvl="1" indent="-285750">
              <a:buFont typeface="Arial" pitchFamily="34" charset="0"/>
              <a:buChar char="•"/>
            </a:pPr>
            <a:r>
              <a:rPr lang="en-US" dirty="0">
                <a:solidFill>
                  <a:prstClr val="black"/>
                </a:solidFill>
              </a:rPr>
              <a:t>An object consists of some default metadata such as date last modified, and standard HTTP metadata, such as Content type. Custom metadata can also be specified at the time of storing an object.</a:t>
            </a:r>
          </a:p>
          <a:p>
            <a:pPr marL="742950" lvl="1" indent="-285750">
              <a:buFont typeface="Arial" pitchFamily="34" charset="0"/>
              <a:buChar char="•"/>
            </a:pPr>
            <a:r>
              <a:rPr lang="en-US" dirty="0">
                <a:solidFill>
                  <a:prstClr val="black"/>
                </a:solidFill>
              </a:rPr>
              <a:t>It is uniquely identified within a bucket by key and version ID.</a:t>
            </a:r>
          </a:p>
          <a:p>
            <a:r>
              <a:rPr lang="en-US" b="1" dirty="0">
                <a:solidFill>
                  <a:prstClr val="black"/>
                </a:solidFill>
              </a:rPr>
              <a:t>Key</a:t>
            </a:r>
            <a:endParaRPr lang="en-US" dirty="0">
              <a:solidFill>
                <a:prstClr val="black"/>
              </a:solidFill>
            </a:endParaRPr>
          </a:p>
          <a:p>
            <a:pPr marL="742950" lvl="1" indent="-285750">
              <a:buFont typeface="Arial" pitchFamily="34" charset="0"/>
              <a:buChar char="•"/>
            </a:pPr>
            <a:r>
              <a:rPr lang="en-US" dirty="0">
                <a:solidFill>
                  <a:prstClr val="black"/>
                </a:solidFill>
              </a:rPr>
              <a:t>A key is a unique identifier for an object.</a:t>
            </a:r>
          </a:p>
          <a:p>
            <a:pPr marL="742950" lvl="1" indent="-285750">
              <a:buFont typeface="Arial" pitchFamily="34" charset="0"/>
              <a:buChar char="•"/>
            </a:pPr>
            <a:r>
              <a:rPr lang="en-US" dirty="0">
                <a:solidFill>
                  <a:prstClr val="black"/>
                </a:solidFill>
              </a:rPr>
              <a:t>Every object in a bucket is associated with one key.</a:t>
            </a:r>
          </a:p>
          <a:p>
            <a:pPr marL="742950" lvl="1" indent="-285750">
              <a:buFont typeface="Arial" pitchFamily="34" charset="0"/>
              <a:buChar char="•"/>
            </a:pPr>
            <a:r>
              <a:rPr lang="en-US" dirty="0">
                <a:solidFill>
                  <a:prstClr val="black"/>
                </a:solidFill>
              </a:rPr>
              <a:t>An object can be uniquely identified by using a combination of bucket name, the key, and optionally version ID.</a:t>
            </a:r>
          </a:p>
          <a:p>
            <a:pPr marL="742950" lvl="1" indent="-285750">
              <a:buFont typeface="Arial" pitchFamily="34" charset="0"/>
              <a:buChar char="•"/>
            </a:pPr>
            <a:r>
              <a:rPr lang="en-US" dirty="0">
                <a:solidFill>
                  <a:prstClr val="black"/>
                </a:solidFill>
              </a:rPr>
              <a:t>For example, in the URL http://jtp.s3.amazonaws.com/2019-01-31/Amazons3.wsdl where "</a:t>
            </a:r>
            <a:r>
              <a:rPr lang="en-US" dirty="0" err="1">
                <a:solidFill>
                  <a:prstClr val="black"/>
                </a:solidFill>
              </a:rPr>
              <a:t>jtp</a:t>
            </a:r>
            <a:r>
              <a:rPr lang="en-US" dirty="0">
                <a:solidFill>
                  <a:prstClr val="black"/>
                </a:solidFill>
              </a:rPr>
              <a:t>" is the bucket name, and key is "2019-01-31/Amazons3.wsdl“</a:t>
            </a:r>
          </a:p>
          <a:p>
            <a:pPr algn="just"/>
            <a:r>
              <a:rPr lang="en-US" sz="1600" b="1" dirty="0">
                <a:solidFill>
                  <a:srgbClr val="000000"/>
                </a:solidFill>
                <a:latin typeface="inter-bold"/>
              </a:rPr>
              <a:t>Regions</a:t>
            </a:r>
            <a:endParaRPr lang="en-US" sz="1600" dirty="0">
              <a:solidFill>
                <a:srgbClr val="000000"/>
              </a:solidFill>
              <a:latin typeface="inter-regular"/>
            </a:endParaRPr>
          </a:p>
          <a:p>
            <a:pPr marL="742950" lvl="1" indent="-285750" algn="just">
              <a:buFont typeface="Arial"/>
              <a:buChar char="•"/>
            </a:pPr>
            <a:r>
              <a:rPr lang="en-US" sz="1600" dirty="0">
                <a:solidFill>
                  <a:srgbClr val="000000"/>
                </a:solidFill>
                <a:latin typeface="inter-regular"/>
              </a:rPr>
              <a:t>We can choose a geographical region in which we want to store the buckets that we have created.</a:t>
            </a:r>
          </a:p>
          <a:p>
            <a:pPr marL="742950" lvl="1" indent="-285750" algn="just">
              <a:buFont typeface="Arial"/>
              <a:buChar char="•"/>
            </a:pPr>
            <a:r>
              <a:rPr lang="en-US" sz="1600" dirty="0">
                <a:solidFill>
                  <a:srgbClr val="000000"/>
                </a:solidFill>
                <a:latin typeface="inter-regular"/>
              </a:rPr>
              <a:t>A region is chosen in such a way that it optimizes the latency, minimize costs or address regulatory requirements.</a:t>
            </a:r>
          </a:p>
          <a:p>
            <a:pPr marL="742950" lvl="1" indent="-285750" algn="just">
              <a:buFont typeface="Arial"/>
              <a:buChar char="•"/>
            </a:pPr>
            <a:r>
              <a:rPr lang="en-US" sz="1600" dirty="0">
                <a:solidFill>
                  <a:srgbClr val="000000"/>
                </a:solidFill>
                <a:latin typeface="inter-regular"/>
              </a:rPr>
              <a:t>Objects will not leave the region unless we explicitly transfer the objects to another region.</a:t>
            </a:r>
          </a:p>
          <a:p>
            <a:pPr lvl="1"/>
            <a:endParaRPr lang="en-US" b="1" dirty="0">
              <a:solidFill>
                <a:srgbClr val="000000"/>
              </a:solidFill>
              <a:latin typeface="inter-bold"/>
            </a:endParaRPr>
          </a:p>
          <a:p>
            <a:pPr marL="742950" lvl="1" indent="-285750">
              <a:buFont typeface="Arial" pitchFamily="34" charset="0"/>
              <a:buChar char="•"/>
            </a:pPr>
            <a:endParaRPr lang="en-US" dirty="0">
              <a:solidFill>
                <a:prstClr val="black"/>
              </a:solidFill>
            </a:endParaRPr>
          </a:p>
        </p:txBody>
      </p:sp>
    </p:spTree>
    <p:extLst>
      <p:ext uri="{BB962C8B-B14F-4D97-AF65-F5344CB8AC3E}">
        <p14:creationId xmlns:p14="http://schemas.microsoft.com/office/powerpoint/2010/main" val="1808920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IN" sz="3000" dirty="0">
                <a:solidFill>
                  <a:srgbClr val="000398"/>
                </a:solidFill>
                <a:latin typeface="Arial Black" pitchFamily="34" charset="0"/>
              </a:rPr>
              <a:t>Amazon Relational Database Service</a:t>
            </a:r>
            <a:endParaRPr lang="en-US" sz="3000" dirty="0">
              <a:solidFill>
                <a:srgbClr val="000398"/>
              </a:solidFill>
              <a:latin typeface="Arial Black" pitchFamily="34" charset="0"/>
            </a:endParaRPr>
          </a:p>
        </p:txBody>
      </p:sp>
      <p:sp>
        <p:nvSpPr>
          <p:cNvPr id="3" name="Rectangle 2"/>
          <p:cNvSpPr/>
          <p:nvPr/>
        </p:nvSpPr>
        <p:spPr>
          <a:xfrm>
            <a:off x="571501" y="1010358"/>
            <a:ext cx="10995500" cy="5078313"/>
          </a:xfrm>
          <a:prstGeom prst="rect">
            <a:avLst/>
          </a:prstGeom>
        </p:spPr>
        <p:txBody>
          <a:bodyPr wrap="square">
            <a:spAutoFit/>
          </a:bodyPr>
          <a:lstStyle/>
          <a:p>
            <a:r>
              <a:rPr lang="en-US" b="1" dirty="0"/>
              <a:t>Amazon RDS (Relational Database Service)</a:t>
            </a:r>
            <a:r>
              <a:rPr lang="en-US" dirty="0"/>
              <a:t> is a fully-managed SQL database cloud service that allows us to create and operate relational databases. Using RDS we can access our files and database anywhere in a cost-effective and highly scalable way.</a:t>
            </a:r>
          </a:p>
          <a:p>
            <a:endParaRPr lang="en-US" dirty="0"/>
          </a:p>
          <a:p>
            <a:r>
              <a:rPr lang="en-US" dirty="0"/>
              <a:t>Features of Amazon RDS</a:t>
            </a:r>
            <a:endParaRPr lang="en-US" sz="2000" b="1" dirty="0"/>
          </a:p>
          <a:p>
            <a:pPr lvl="0"/>
            <a:endParaRPr lang="en-US" b="1" dirty="0"/>
          </a:p>
          <a:p>
            <a:pPr lvl="0"/>
            <a:r>
              <a:rPr lang="en-US" b="1" dirty="0"/>
              <a:t>Scalable</a:t>
            </a:r>
            <a:r>
              <a:rPr lang="en-US" dirty="0"/>
              <a:t> − Amazon RDS allows to scale the relational database by using AWS Management Console or RDS-specific API. We can increase or decrease our RDS requirements within minutes.</a:t>
            </a:r>
          </a:p>
          <a:p>
            <a:pPr lvl="0"/>
            <a:r>
              <a:rPr lang="en-US" b="1" dirty="0"/>
              <a:t>Host replacement</a:t>
            </a:r>
            <a:r>
              <a:rPr lang="en-US" dirty="0"/>
              <a:t> − Sometimes these situations occur when the hardware of Amazon RDS fails. There is no need to worry, it will be automatically replaced by Amazon.</a:t>
            </a:r>
          </a:p>
          <a:p>
            <a:pPr lvl="0"/>
            <a:r>
              <a:rPr lang="en-US" b="1" dirty="0"/>
              <a:t>Inexpensive</a:t>
            </a:r>
            <a:r>
              <a:rPr lang="en-US" dirty="0"/>
              <a:t> − Using Amazon RDS, we pay only for the resources we consume. There is no up-front and long-term commitment.</a:t>
            </a:r>
          </a:p>
          <a:p>
            <a:pPr lvl="0"/>
            <a:r>
              <a:rPr lang="en-US" b="1" dirty="0"/>
              <a:t>Secure</a:t>
            </a:r>
            <a:r>
              <a:rPr lang="en-US" dirty="0"/>
              <a:t> − Amazon RDS provides complete control over the network to access their database and their associated services.</a:t>
            </a:r>
          </a:p>
          <a:p>
            <a:pPr lvl="0"/>
            <a:r>
              <a:rPr lang="en-US" b="1" dirty="0"/>
              <a:t>Automatic backups</a:t>
            </a:r>
            <a:r>
              <a:rPr lang="en-US" dirty="0"/>
              <a:t> − Amazon RDS backs up everything in the database including transaction logs up to last five minutes and also manages automatic backup timings.</a:t>
            </a:r>
          </a:p>
          <a:p>
            <a:pPr lvl="0"/>
            <a:r>
              <a:rPr lang="en-US" b="1" dirty="0"/>
              <a:t>Software patching</a:t>
            </a:r>
            <a:r>
              <a:rPr lang="en-US" dirty="0"/>
              <a:t> − Automatically gets all the latest patches for the database software. We can also specify when the software should be patched using DB Engine Version Management.</a:t>
            </a:r>
          </a:p>
        </p:txBody>
      </p:sp>
    </p:spTree>
    <p:extLst>
      <p:ext uri="{BB962C8B-B14F-4D97-AF65-F5344CB8AC3E}">
        <p14:creationId xmlns:p14="http://schemas.microsoft.com/office/powerpoint/2010/main" val="3570077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IN" sz="3000" dirty="0">
                <a:solidFill>
                  <a:srgbClr val="000398"/>
                </a:solidFill>
                <a:latin typeface="Arial Black" pitchFamily="34" charset="0"/>
              </a:rPr>
              <a:t>Microsoft Azure</a:t>
            </a:r>
            <a:endParaRPr lang="en-US" sz="3000" dirty="0">
              <a:solidFill>
                <a:srgbClr val="000398"/>
              </a:solidFill>
              <a:latin typeface="Arial Black" pitchFamily="34" charset="0"/>
            </a:endParaRPr>
          </a:p>
        </p:txBody>
      </p:sp>
      <p:sp>
        <p:nvSpPr>
          <p:cNvPr id="3" name="Rectangle 2"/>
          <p:cNvSpPr/>
          <p:nvPr/>
        </p:nvSpPr>
        <p:spPr>
          <a:xfrm>
            <a:off x="571501" y="1010358"/>
            <a:ext cx="10995500" cy="4524315"/>
          </a:xfrm>
          <a:prstGeom prst="rect">
            <a:avLst/>
          </a:prstGeom>
        </p:spPr>
        <p:txBody>
          <a:bodyPr wrap="square">
            <a:spAutoFit/>
          </a:bodyPr>
          <a:lstStyle/>
          <a:p>
            <a:endParaRPr lang="en-US" b="1" dirty="0">
              <a:solidFill>
                <a:prstClr val="black"/>
              </a:solidFill>
            </a:endParaRPr>
          </a:p>
          <a:p>
            <a:r>
              <a:rPr lang="en-US" b="1" dirty="0">
                <a:solidFill>
                  <a:prstClr val="black"/>
                </a:solidFill>
              </a:rPr>
              <a:t>Windows Azure is the cloud computing platform as provided by Microsoft. Azure can be described as the managed data centers that are used to build, deploy, manage the applications and provide services through a global network. </a:t>
            </a:r>
          </a:p>
          <a:p>
            <a:endParaRPr lang="en-US" b="1" dirty="0">
              <a:solidFill>
                <a:prstClr val="black"/>
              </a:solidFill>
            </a:endParaRPr>
          </a:p>
          <a:p>
            <a:r>
              <a:rPr lang="en-US" b="1" dirty="0">
                <a:solidFill>
                  <a:prstClr val="black"/>
                </a:solidFill>
              </a:rPr>
              <a:t>The services provided by Microsoft Azure are </a:t>
            </a:r>
            <a:r>
              <a:rPr lang="en-US" b="1" dirty="0" err="1">
                <a:solidFill>
                  <a:prstClr val="black"/>
                </a:solidFill>
              </a:rPr>
              <a:t>PaaS</a:t>
            </a:r>
            <a:r>
              <a:rPr lang="en-US" b="1" dirty="0">
                <a:solidFill>
                  <a:prstClr val="black"/>
                </a:solidFill>
              </a:rPr>
              <a:t> and </a:t>
            </a:r>
            <a:r>
              <a:rPr lang="en-US" b="1" dirty="0" err="1">
                <a:solidFill>
                  <a:prstClr val="black"/>
                </a:solidFill>
              </a:rPr>
              <a:t>IaaS</a:t>
            </a:r>
            <a:r>
              <a:rPr lang="en-US" b="1" dirty="0">
                <a:solidFill>
                  <a:prstClr val="black"/>
                </a:solidFill>
              </a:rPr>
              <a:t>. Many programming languages and frameworks are supported by it.</a:t>
            </a:r>
          </a:p>
          <a:p>
            <a:endParaRPr lang="en-US" b="1" dirty="0">
              <a:solidFill>
                <a:prstClr val="black"/>
              </a:solidFill>
            </a:endParaRPr>
          </a:p>
          <a:p>
            <a:r>
              <a:rPr lang="en-US" dirty="0">
                <a:solidFill>
                  <a:prstClr val="black"/>
                </a:solidFill>
              </a:rPr>
              <a:t>Azure as </a:t>
            </a:r>
            <a:r>
              <a:rPr lang="en-US" dirty="0" err="1">
                <a:solidFill>
                  <a:prstClr val="black"/>
                </a:solidFill>
              </a:rPr>
              <a:t>PaaS</a:t>
            </a:r>
            <a:r>
              <a:rPr lang="en-US" dirty="0">
                <a:solidFill>
                  <a:prstClr val="black"/>
                </a:solidFill>
              </a:rPr>
              <a:t> (Platform as a Service)</a:t>
            </a:r>
          </a:p>
          <a:p>
            <a:r>
              <a:rPr lang="en-US" dirty="0">
                <a:solidFill>
                  <a:prstClr val="black"/>
                </a:solidFill>
              </a:rPr>
              <a:t>As the name suggests, a platform is provided to clients to develop and deploy software. The clients can focus on the application development rather than having to worry about hardware and infrastructure. It also takes care of most of the operating systems, servers and networking issues.</a:t>
            </a:r>
          </a:p>
          <a:p>
            <a:endParaRPr lang="en-IN" dirty="0">
              <a:solidFill>
                <a:prstClr val="black"/>
              </a:solidFill>
            </a:endParaRPr>
          </a:p>
          <a:p>
            <a:r>
              <a:rPr lang="en-US" dirty="0">
                <a:solidFill>
                  <a:prstClr val="black"/>
                </a:solidFill>
              </a:rPr>
              <a:t>Azure as </a:t>
            </a:r>
            <a:r>
              <a:rPr lang="en-US" dirty="0" err="1">
                <a:solidFill>
                  <a:prstClr val="black"/>
                </a:solidFill>
              </a:rPr>
              <a:t>IaaS</a:t>
            </a:r>
            <a:r>
              <a:rPr lang="en-US" dirty="0">
                <a:solidFill>
                  <a:prstClr val="black"/>
                </a:solidFill>
              </a:rPr>
              <a:t> (Infrastructure as a Service)</a:t>
            </a:r>
          </a:p>
          <a:p>
            <a:r>
              <a:rPr lang="en-US" dirty="0">
                <a:solidFill>
                  <a:prstClr val="black"/>
                </a:solidFill>
              </a:rPr>
              <a:t>It is a managed cloud service that gives complete control of the operating systems and the application platform stack to the application developers. It lets the user to access, manage and monitor the data centers by themselves.</a:t>
            </a:r>
          </a:p>
        </p:txBody>
      </p:sp>
    </p:spTree>
    <p:extLst>
      <p:ext uri="{BB962C8B-B14F-4D97-AF65-F5344CB8AC3E}">
        <p14:creationId xmlns:p14="http://schemas.microsoft.com/office/powerpoint/2010/main" val="341340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IN" sz="3000" dirty="0">
                <a:solidFill>
                  <a:srgbClr val="000398"/>
                </a:solidFill>
                <a:latin typeface="Arial Black" pitchFamily="34" charset="0"/>
              </a:rPr>
              <a:t>Microsoft Azure</a:t>
            </a:r>
            <a:endParaRPr lang="en-US" sz="3000" dirty="0">
              <a:solidFill>
                <a:srgbClr val="000398"/>
              </a:solidFill>
              <a:latin typeface="Arial Black" pitchFamily="34" charset="0"/>
            </a:endParaRPr>
          </a:p>
        </p:txBody>
      </p:sp>
      <p:sp>
        <p:nvSpPr>
          <p:cNvPr id="3" name="Rectangle 2"/>
          <p:cNvSpPr/>
          <p:nvPr/>
        </p:nvSpPr>
        <p:spPr>
          <a:xfrm>
            <a:off x="571501" y="1010358"/>
            <a:ext cx="10995500" cy="4247317"/>
          </a:xfrm>
          <a:prstGeom prst="rect">
            <a:avLst/>
          </a:prstGeom>
        </p:spPr>
        <p:txBody>
          <a:bodyPr wrap="square">
            <a:spAutoFit/>
          </a:bodyPr>
          <a:lstStyle/>
          <a:p>
            <a:endParaRPr lang="en-US" b="1" dirty="0">
              <a:solidFill>
                <a:prstClr val="black"/>
              </a:solidFill>
            </a:endParaRPr>
          </a:p>
          <a:p>
            <a:r>
              <a:rPr lang="en-US" b="1" dirty="0">
                <a:solidFill>
                  <a:prstClr val="black"/>
                </a:solidFill>
              </a:rPr>
              <a:t>Azure as </a:t>
            </a:r>
            <a:r>
              <a:rPr lang="en-US" b="1" dirty="0" err="1">
                <a:solidFill>
                  <a:prstClr val="black"/>
                </a:solidFill>
              </a:rPr>
              <a:t>PaaS</a:t>
            </a:r>
            <a:r>
              <a:rPr lang="en-US" b="1" dirty="0">
                <a:solidFill>
                  <a:prstClr val="black"/>
                </a:solidFill>
              </a:rPr>
              <a:t> (Platform as a Service)</a:t>
            </a:r>
          </a:p>
          <a:p>
            <a:endParaRPr lang="en-US" b="1" dirty="0">
              <a:solidFill>
                <a:prstClr val="black"/>
              </a:solidFill>
            </a:endParaRPr>
          </a:p>
          <a:p>
            <a:r>
              <a:rPr lang="en-US" b="1" dirty="0">
                <a:solidFill>
                  <a:prstClr val="black"/>
                </a:solidFill>
              </a:rPr>
              <a:t>Pros</a:t>
            </a:r>
          </a:p>
          <a:p>
            <a:r>
              <a:rPr lang="en-US" b="1" dirty="0">
                <a:solidFill>
                  <a:prstClr val="black"/>
                </a:solidFill>
              </a:rPr>
              <a:t>The overall cost is low as the resources are allocated on demand and servers are automatically updated.</a:t>
            </a:r>
          </a:p>
          <a:p>
            <a:endParaRPr lang="en-US" b="1" dirty="0">
              <a:solidFill>
                <a:prstClr val="black"/>
              </a:solidFill>
            </a:endParaRPr>
          </a:p>
          <a:p>
            <a:r>
              <a:rPr lang="en-US" b="1" dirty="0">
                <a:solidFill>
                  <a:prstClr val="black"/>
                </a:solidFill>
              </a:rPr>
              <a:t>It is less vulnerable as servers are automatically updated and being checked for all known security issues. The whole process is not visible to developer and thus does not pose a risk of data breach.</a:t>
            </a:r>
          </a:p>
          <a:p>
            <a:endParaRPr lang="en-US" b="1" dirty="0">
              <a:solidFill>
                <a:prstClr val="black"/>
              </a:solidFill>
            </a:endParaRPr>
          </a:p>
          <a:p>
            <a:r>
              <a:rPr lang="en-US" b="1" dirty="0">
                <a:solidFill>
                  <a:prstClr val="black"/>
                </a:solidFill>
              </a:rPr>
              <a:t>Since new versions of development tools are tested by the Azure team, it becomes easy for developers to move on to new tools. This also helps the developers to meet the customer’s demand by quickly adapting to new versions.</a:t>
            </a:r>
          </a:p>
          <a:p>
            <a:endParaRPr lang="en-US" b="1" dirty="0">
              <a:solidFill>
                <a:prstClr val="black"/>
              </a:solidFill>
            </a:endParaRPr>
          </a:p>
          <a:p>
            <a:r>
              <a:rPr lang="en-US" b="1" dirty="0">
                <a:solidFill>
                  <a:prstClr val="black"/>
                </a:solidFill>
              </a:rPr>
              <a:t>Cons</a:t>
            </a:r>
          </a:p>
          <a:p>
            <a:r>
              <a:rPr lang="en-US" b="1" dirty="0">
                <a:solidFill>
                  <a:prstClr val="black"/>
                </a:solidFill>
              </a:rPr>
              <a:t>There are portability issues with using </a:t>
            </a:r>
            <a:r>
              <a:rPr lang="en-US" b="1" dirty="0" err="1">
                <a:solidFill>
                  <a:prstClr val="black"/>
                </a:solidFill>
              </a:rPr>
              <a:t>PaaS</a:t>
            </a:r>
            <a:r>
              <a:rPr lang="en-US" b="1" dirty="0">
                <a:solidFill>
                  <a:prstClr val="black"/>
                </a:solidFill>
              </a:rPr>
              <a:t>. There can be a different environment at Azure, thus the application might have to be adapted accordingly.</a:t>
            </a:r>
          </a:p>
        </p:txBody>
      </p:sp>
    </p:spTree>
    <p:extLst>
      <p:ext uri="{BB962C8B-B14F-4D97-AF65-F5344CB8AC3E}">
        <p14:creationId xmlns:p14="http://schemas.microsoft.com/office/powerpoint/2010/main" val="25739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IN" sz="3000" dirty="0">
                <a:solidFill>
                  <a:srgbClr val="000398"/>
                </a:solidFill>
                <a:latin typeface="Arial Black" pitchFamily="34" charset="0"/>
              </a:rPr>
              <a:t>Microsoft Azure</a:t>
            </a:r>
            <a:endParaRPr lang="en-US" sz="3000" dirty="0">
              <a:solidFill>
                <a:srgbClr val="000398"/>
              </a:solidFill>
              <a:latin typeface="Arial Black" pitchFamily="34" charset="0"/>
            </a:endParaRPr>
          </a:p>
        </p:txBody>
      </p:sp>
      <p:sp>
        <p:nvSpPr>
          <p:cNvPr id="3" name="Rectangle 2"/>
          <p:cNvSpPr/>
          <p:nvPr/>
        </p:nvSpPr>
        <p:spPr>
          <a:xfrm>
            <a:off x="571501" y="1010358"/>
            <a:ext cx="10995500" cy="5293757"/>
          </a:xfrm>
          <a:prstGeom prst="rect">
            <a:avLst/>
          </a:prstGeom>
        </p:spPr>
        <p:txBody>
          <a:bodyPr wrap="square">
            <a:spAutoFit/>
          </a:bodyPr>
          <a:lstStyle/>
          <a:p>
            <a:r>
              <a:rPr lang="en-US" b="1" dirty="0">
                <a:solidFill>
                  <a:prstClr val="black"/>
                </a:solidFill>
              </a:rPr>
              <a:t>Azure as </a:t>
            </a:r>
            <a:r>
              <a:rPr lang="en-US" b="1" dirty="0" err="1">
                <a:solidFill>
                  <a:prstClr val="black"/>
                </a:solidFill>
              </a:rPr>
              <a:t>IaaS</a:t>
            </a:r>
            <a:r>
              <a:rPr lang="en-US" b="1" dirty="0">
                <a:solidFill>
                  <a:prstClr val="black"/>
                </a:solidFill>
              </a:rPr>
              <a:t> (Infrastructure as a Service)</a:t>
            </a:r>
          </a:p>
          <a:p>
            <a:endParaRPr lang="en-US" sz="1600" b="1" dirty="0">
              <a:solidFill>
                <a:prstClr val="black"/>
              </a:solidFill>
            </a:endParaRPr>
          </a:p>
          <a:p>
            <a:r>
              <a:rPr lang="en-US" sz="1600" b="1" dirty="0">
                <a:solidFill>
                  <a:prstClr val="black"/>
                </a:solidFill>
              </a:rPr>
              <a:t>Pros</a:t>
            </a:r>
          </a:p>
          <a:p>
            <a:pPr marL="285750" indent="-285750">
              <a:buFont typeface="Arial" pitchFamily="34" charset="0"/>
              <a:buChar char="•"/>
            </a:pPr>
            <a:r>
              <a:rPr lang="en-US" sz="1600" b="1" dirty="0">
                <a:solidFill>
                  <a:prstClr val="black"/>
                </a:solidFill>
              </a:rPr>
              <a:t>This is ideal for the application where complete control is required. The virtual machine can be completely adapted to the requirements of the organization or business.</a:t>
            </a:r>
          </a:p>
          <a:p>
            <a:pPr marL="285750" indent="-285750">
              <a:buFont typeface="Arial" pitchFamily="34" charset="0"/>
              <a:buChar char="•"/>
            </a:pPr>
            <a:r>
              <a:rPr lang="en-US" sz="1600" b="1" dirty="0" err="1">
                <a:solidFill>
                  <a:prstClr val="black"/>
                </a:solidFill>
              </a:rPr>
              <a:t>IaaS</a:t>
            </a:r>
            <a:r>
              <a:rPr lang="en-US" sz="1600" b="1" dirty="0">
                <a:solidFill>
                  <a:prstClr val="black"/>
                </a:solidFill>
              </a:rPr>
              <a:t> facilitates very efficient design time portability. This means application can be migrated to Windows Azure without rework. All the application dependencies such as database can also be migrated to Azure.</a:t>
            </a:r>
          </a:p>
          <a:p>
            <a:pPr marL="285750" indent="-285750">
              <a:buFont typeface="Arial" pitchFamily="34" charset="0"/>
              <a:buChar char="•"/>
            </a:pPr>
            <a:r>
              <a:rPr lang="en-US" sz="1600" b="1" dirty="0" err="1">
                <a:solidFill>
                  <a:prstClr val="black"/>
                </a:solidFill>
              </a:rPr>
              <a:t>IaaS</a:t>
            </a:r>
            <a:r>
              <a:rPr lang="en-US" sz="1600" b="1" dirty="0">
                <a:solidFill>
                  <a:prstClr val="black"/>
                </a:solidFill>
              </a:rPr>
              <a:t> allows quick transition of services to clouds, which helps the vendors to offer services to their clients easily. This also helps the vendors to expand their business by selling the existing software or services in new markets.</a:t>
            </a:r>
          </a:p>
          <a:p>
            <a:r>
              <a:rPr lang="en-US" sz="1600" b="1" dirty="0">
                <a:solidFill>
                  <a:prstClr val="black"/>
                </a:solidFill>
              </a:rPr>
              <a:t>Cons</a:t>
            </a:r>
          </a:p>
          <a:p>
            <a:pPr marL="285750" indent="-285750">
              <a:buFont typeface="Arial" pitchFamily="34" charset="0"/>
              <a:buChar char="•"/>
            </a:pPr>
            <a:r>
              <a:rPr lang="en-US" sz="1600" b="1" dirty="0">
                <a:solidFill>
                  <a:prstClr val="black"/>
                </a:solidFill>
              </a:rPr>
              <a:t>Since users are given complete control they are tempted to stick to a particular version for the dependencies of applications. It might become difficult for them to migrate the application to future versions.</a:t>
            </a:r>
          </a:p>
          <a:p>
            <a:pPr marL="285750" indent="-285750">
              <a:buFont typeface="Arial" pitchFamily="34" charset="0"/>
              <a:buChar char="•"/>
            </a:pPr>
            <a:r>
              <a:rPr lang="en-US" sz="1600" b="1" dirty="0">
                <a:solidFill>
                  <a:prstClr val="black"/>
                </a:solidFill>
              </a:rPr>
              <a:t>There are many factors which increases the cost of its operation. For example, higher server maintenance for patching and upgrading software.</a:t>
            </a:r>
          </a:p>
          <a:p>
            <a:pPr marL="285750" indent="-285750">
              <a:buFont typeface="Arial" pitchFamily="34" charset="0"/>
              <a:buChar char="•"/>
            </a:pPr>
            <a:r>
              <a:rPr lang="en-US" sz="1600" b="1" dirty="0">
                <a:solidFill>
                  <a:prstClr val="black"/>
                </a:solidFill>
              </a:rPr>
              <a:t>There are lots of security risks from unpatched servers. Some companies have </a:t>
            </a:r>
            <a:r>
              <a:rPr lang="en-US" sz="1600" b="1" dirty="0" err="1">
                <a:solidFill>
                  <a:prstClr val="black"/>
                </a:solidFill>
              </a:rPr>
              <a:t>welldefined</a:t>
            </a:r>
            <a:r>
              <a:rPr lang="en-US" sz="1600" b="1" dirty="0">
                <a:solidFill>
                  <a:prstClr val="black"/>
                </a:solidFill>
              </a:rPr>
              <a:t> processes for testing and updating on-premise servers for security vulnerabilities. These processes need to be extended to the cloud-hosted </a:t>
            </a:r>
            <a:r>
              <a:rPr lang="en-US" sz="1600" b="1" dirty="0" err="1">
                <a:solidFill>
                  <a:prstClr val="black"/>
                </a:solidFill>
              </a:rPr>
              <a:t>IaaS</a:t>
            </a:r>
            <a:r>
              <a:rPr lang="en-US" sz="1600" b="1" dirty="0">
                <a:solidFill>
                  <a:prstClr val="black"/>
                </a:solidFill>
              </a:rPr>
              <a:t> VMs to mitigate hacking risks.</a:t>
            </a:r>
          </a:p>
          <a:p>
            <a:pPr marL="285750" indent="-285750">
              <a:buFont typeface="Arial" pitchFamily="34" charset="0"/>
              <a:buChar char="•"/>
            </a:pPr>
            <a:r>
              <a:rPr lang="en-US" sz="1600" b="1" dirty="0">
                <a:solidFill>
                  <a:prstClr val="black"/>
                </a:solidFill>
              </a:rPr>
              <a:t>The unpatched servers pose a great security risk. Unlike </a:t>
            </a:r>
            <a:r>
              <a:rPr lang="en-US" sz="1600" b="1" dirty="0" err="1">
                <a:solidFill>
                  <a:prstClr val="black"/>
                </a:solidFill>
              </a:rPr>
              <a:t>PaaS</a:t>
            </a:r>
            <a:r>
              <a:rPr lang="en-US" sz="1600" b="1" dirty="0">
                <a:solidFill>
                  <a:prstClr val="black"/>
                </a:solidFill>
              </a:rPr>
              <a:t>, there is no provision of automatic server patching in </a:t>
            </a:r>
            <a:r>
              <a:rPr lang="en-US" sz="1600" b="1" dirty="0" err="1">
                <a:solidFill>
                  <a:prstClr val="black"/>
                </a:solidFill>
              </a:rPr>
              <a:t>IaaS</a:t>
            </a:r>
            <a:r>
              <a:rPr lang="en-US" sz="1600" b="1" dirty="0">
                <a:solidFill>
                  <a:prstClr val="black"/>
                </a:solidFill>
              </a:rPr>
              <a:t>. An unpatched server with sensitive information can be very vulnerable affecting the entire business of an organization.</a:t>
            </a:r>
          </a:p>
          <a:p>
            <a:pPr marL="285750" indent="-285750">
              <a:buFont typeface="Arial" pitchFamily="34" charset="0"/>
              <a:buChar char="•"/>
            </a:pPr>
            <a:r>
              <a:rPr lang="en-US" sz="1600" b="1" dirty="0">
                <a:solidFill>
                  <a:prstClr val="black"/>
                </a:solidFill>
              </a:rPr>
              <a:t>It is difficult to maintain legacy apps in </a:t>
            </a:r>
            <a:r>
              <a:rPr lang="en-US" sz="1600" b="1" dirty="0" err="1">
                <a:solidFill>
                  <a:prstClr val="black"/>
                </a:solidFill>
              </a:rPr>
              <a:t>Iaas</a:t>
            </a:r>
            <a:r>
              <a:rPr lang="en-US" sz="1600" b="1" dirty="0">
                <a:solidFill>
                  <a:prstClr val="black"/>
                </a:solidFill>
              </a:rPr>
              <a:t>. It can be stuck with the older version of the operating systems and application stacks. Thus, resulting in applications that are difficult to maintain and add new functionality over the period of time.</a:t>
            </a:r>
          </a:p>
        </p:txBody>
      </p:sp>
    </p:spTree>
    <p:extLst>
      <p:ext uri="{BB962C8B-B14F-4D97-AF65-F5344CB8AC3E}">
        <p14:creationId xmlns:p14="http://schemas.microsoft.com/office/powerpoint/2010/main" val="486889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IN" sz="3000" dirty="0">
                <a:solidFill>
                  <a:srgbClr val="000398"/>
                </a:solidFill>
                <a:latin typeface="Arial Black" pitchFamily="34" charset="0"/>
              </a:rPr>
              <a:t>Microsoft Azure Portal</a:t>
            </a:r>
            <a:endParaRPr lang="en-US" sz="3000" dirty="0">
              <a:solidFill>
                <a:srgbClr val="000398"/>
              </a:solidFill>
              <a:latin typeface="Arial Black" pitchFamily="34" charset="0"/>
            </a:endParaRPr>
          </a:p>
        </p:txBody>
      </p:sp>
      <p:sp>
        <p:nvSpPr>
          <p:cNvPr id="3" name="Rectangle 2"/>
          <p:cNvSpPr/>
          <p:nvPr/>
        </p:nvSpPr>
        <p:spPr>
          <a:xfrm>
            <a:off x="571501" y="1010358"/>
            <a:ext cx="10995500" cy="4801314"/>
          </a:xfrm>
          <a:prstGeom prst="rect">
            <a:avLst/>
          </a:prstGeom>
        </p:spPr>
        <p:txBody>
          <a:bodyPr wrap="square">
            <a:spAutoFit/>
          </a:bodyPr>
          <a:lstStyle/>
          <a:p>
            <a:r>
              <a:rPr lang="en-US" b="1" dirty="0">
                <a:solidFill>
                  <a:prstClr val="black"/>
                </a:solidFill>
              </a:rPr>
              <a:t>Azure Management Portal is an interface to manage the services and infrastructure launched in 2012. All the services and applications are displayed in it and it lets the user manage them.</a:t>
            </a:r>
          </a:p>
          <a:p>
            <a:endParaRPr lang="en-US" b="1" dirty="0">
              <a:solidFill>
                <a:prstClr val="black"/>
              </a:solidFill>
            </a:endParaRPr>
          </a:p>
          <a:p>
            <a:r>
              <a:rPr lang="en-US" b="1" dirty="0">
                <a:solidFill>
                  <a:prstClr val="black"/>
                </a:solidFill>
              </a:rPr>
              <a:t>Getting started</a:t>
            </a:r>
          </a:p>
          <a:p>
            <a:r>
              <a:rPr lang="en-US" b="1" dirty="0">
                <a:solidFill>
                  <a:prstClr val="black"/>
                </a:solidFill>
              </a:rPr>
              <a:t>A free trial account can be created on Azure management portal by visiting the following link - manage.windowsazure.com</a:t>
            </a:r>
          </a:p>
          <a:p>
            <a:endParaRPr lang="en-US" b="1" dirty="0">
              <a:solidFill>
                <a:prstClr val="black"/>
              </a:solidFill>
            </a:endParaRPr>
          </a:p>
          <a:p>
            <a:r>
              <a:rPr lang="en-US" b="1" dirty="0">
                <a:solidFill>
                  <a:prstClr val="black"/>
                </a:solidFill>
              </a:rPr>
              <a:t>The screen that pops up is as shown in the following image. The account can be created using our existing outlook account.</a:t>
            </a:r>
          </a:p>
          <a:p>
            <a:endParaRPr lang="en-US" b="1" dirty="0">
              <a:solidFill>
                <a:prstClr val="black"/>
              </a:solidFill>
            </a:endParaRPr>
          </a:p>
          <a:p>
            <a:r>
              <a:rPr lang="en-US" b="1" dirty="0">
                <a:solidFill>
                  <a:prstClr val="black"/>
                </a:solidFill>
              </a:rPr>
              <a:t>Sign In To Azure</a:t>
            </a:r>
          </a:p>
          <a:p>
            <a:r>
              <a:rPr lang="en-US" b="1" dirty="0">
                <a:solidFill>
                  <a:prstClr val="black"/>
                </a:solidFill>
              </a:rPr>
              <a:t>Once logged in, you will be redirected to the screen, where there is a list of services and applications on the left panel.</a:t>
            </a:r>
          </a:p>
          <a:p>
            <a:endParaRPr lang="en-US" b="1" dirty="0">
              <a:solidFill>
                <a:prstClr val="black"/>
              </a:solidFill>
            </a:endParaRPr>
          </a:p>
          <a:p>
            <a:r>
              <a:rPr lang="en-US" b="1" dirty="0">
                <a:solidFill>
                  <a:prstClr val="black"/>
                </a:solidFill>
              </a:rPr>
              <a:t>Azure Management Portal</a:t>
            </a:r>
          </a:p>
          <a:p>
            <a:r>
              <a:rPr lang="en-US" b="1" dirty="0">
                <a:solidFill>
                  <a:prstClr val="black"/>
                </a:solidFill>
              </a:rPr>
              <a:t>When you click on a category, its details are displayed on the screen. You can see the number of applications, virtual machine, mobile services and so on by clicking on the menu item.</a:t>
            </a:r>
          </a:p>
        </p:txBody>
      </p:sp>
    </p:spTree>
    <p:extLst>
      <p:ext uri="{BB962C8B-B14F-4D97-AF65-F5344CB8AC3E}">
        <p14:creationId xmlns:p14="http://schemas.microsoft.com/office/powerpoint/2010/main" val="3411405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US" sz="3200" b="1" dirty="0"/>
              <a:t>Azure Content Delivery Network (CDN)</a:t>
            </a:r>
            <a:endParaRPr lang="en-US" sz="3000" dirty="0">
              <a:solidFill>
                <a:srgbClr val="000398"/>
              </a:solidFill>
              <a:latin typeface="Arial Black" pitchFamily="34" charset="0"/>
            </a:endParaRPr>
          </a:p>
        </p:txBody>
      </p:sp>
      <p:sp>
        <p:nvSpPr>
          <p:cNvPr id="3" name="Rectangle 2"/>
          <p:cNvSpPr/>
          <p:nvPr/>
        </p:nvSpPr>
        <p:spPr>
          <a:xfrm>
            <a:off x="571501" y="1010358"/>
            <a:ext cx="10995500" cy="5355312"/>
          </a:xfrm>
          <a:prstGeom prst="rect">
            <a:avLst/>
          </a:prstGeom>
        </p:spPr>
        <p:txBody>
          <a:bodyPr wrap="square">
            <a:spAutoFit/>
          </a:bodyPr>
          <a:lstStyle/>
          <a:p>
            <a:r>
              <a:rPr lang="en-US" dirty="0"/>
              <a:t>The Azure Content Delivery Network (CDN) caches Azure blobs and static content used by cloud services at strategically placed locations to provide maximum bandwidth for delivering content to users.</a:t>
            </a:r>
          </a:p>
          <a:p>
            <a:r>
              <a:rPr lang="en-US" dirty="0"/>
              <a:t>If you are an existing CDN customer, you can now manage your CDN endpoints through the </a:t>
            </a:r>
            <a:r>
              <a:rPr lang="en-US" u="sng" dirty="0">
                <a:hlinkClick r:id="rId3"/>
              </a:rPr>
              <a:t>Microsoft Azure Portal</a:t>
            </a:r>
            <a:r>
              <a:rPr lang="en-US" dirty="0"/>
              <a:t>.</a:t>
            </a:r>
          </a:p>
          <a:p>
            <a:r>
              <a:rPr lang="en-US" dirty="0"/>
              <a:t>The CDN offers developers a global solution for delivering high-bandwidth content by caching the content at physical nodes across the world. For a current list of CDN node locations, see </a:t>
            </a:r>
            <a:r>
              <a:rPr lang="en-US" u="sng" dirty="0">
                <a:hlinkClick r:id="rId4"/>
              </a:rPr>
              <a:t>Azure Content Delivery Network (CDN) POP Locations</a:t>
            </a:r>
            <a:r>
              <a:rPr lang="en-US" dirty="0"/>
              <a:t>.</a:t>
            </a:r>
          </a:p>
          <a:p>
            <a:r>
              <a:rPr lang="en-US" dirty="0"/>
              <a:t>The benefits of using the CDN to cache Azure data include:</a:t>
            </a:r>
          </a:p>
          <a:p>
            <a:pPr marL="285750" lvl="0" indent="-285750">
              <a:buFont typeface="Arial" pitchFamily="34" charset="0"/>
              <a:buChar char="•"/>
            </a:pPr>
            <a:r>
              <a:rPr lang="en-US" dirty="0"/>
              <a:t>Better performance and user experience for end users who are far from a content source, and are using applications where many "internet trips" are required to load content</a:t>
            </a:r>
          </a:p>
          <a:p>
            <a:pPr marL="285750" lvl="0" indent="-285750">
              <a:buFont typeface="Arial" pitchFamily="34" charset="0"/>
              <a:buChar char="•"/>
            </a:pPr>
            <a:r>
              <a:rPr lang="en-US" dirty="0"/>
              <a:t>Large distributed scale to better handle instantaneous high load, like at the start of a product launch event.</a:t>
            </a:r>
          </a:p>
          <a:p>
            <a:pPr lvl="0"/>
            <a:endParaRPr lang="en-IN" dirty="0"/>
          </a:p>
          <a:p>
            <a:r>
              <a:rPr lang="en-US" dirty="0"/>
              <a:t>When you create or enable a CDN endpoint, it may take up to 90 minutes to propagate worldwide.</a:t>
            </a:r>
          </a:p>
          <a:p>
            <a:r>
              <a:rPr lang="en-US" dirty="0"/>
              <a:t>When a request for an object is first made to the CDN, the object is retrieved directly from the object's source origin location. This origin can be an Azure storage account, web app, cloud service, or any custom origin that accepts public web requests. When a request is made using the CDN syntax, the request is redirected to the CDN endpoint closest to the location from which the request was made to provide access to the object. If the object is not found at that endpoint, then it is retrieved from the service and cached at the endpoint, where a time-to-live (TTL) setting is maintained for the cached object.</a:t>
            </a:r>
          </a:p>
          <a:p>
            <a:pPr lvl="0"/>
            <a:endParaRPr lang="en-US" dirty="0"/>
          </a:p>
        </p:txBody>
      </p:sp>
    </p:spTree>
    <p:extLst>
      <p:ext uri="{BB962C8B-B14F-4D97-AF65-F5344CB8AC3E}">
        <p14:creationId xmlns:p14="http://schemas.microsoft.com/office/powerpoint/2010/main" val="200049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Characteristics of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23358"/>
            <a:ext cx="10515600" cy="4641012"/>
          </a:xfrm>
        </p:spPr>
        <p:txBody>
          <a:bodyPr>
            <a:normAutofit fontScale="77500" lnSpcReduction="20000"/>
          </a:bodyPr>
          <a:lstStyle/>
          <a:p>
            <a:pPr>
              <a:buNone/>
            </a:pPr>
            <a:r>
              <a:rPr lang="en-US" dirty="0"/>
              <a:t>The five essential characteristics of cloud computing are:</a:t>
            </a:r>
          </a:p>
          <a:p>
            <a:pPr>
              <a:buNone/>
            </a:pPr>
            <a:endParaRPr lang="en-US" dirty="0"/>
          </a:p>
          <a:p>
            <a:pPr>
              <a:buNone/>
            </a:pPr>
            <a:r>
              <a:rPr lang="en-US" dirty="0"/>
              <a:t>On-demand self-service: Cloud resources can be accessed or provisioned without human interaction. With this model, consumers can gain immediate access to cloud services upon signup. Organizations can also create mechanisms for allowing employees, customers, or partners to access internal cloud services on demand according to predetermined logics without needing to go through IT services.</a:t>
            </a:r>
          </a:p>
          <a:p>
            <a:pPr>
              <a:buNone/>
            </a:pPr>
            <a:r>
              <a:rPr lang="en-US" dirty="0"/>
              <a:t>Broad network access: Users can access cloud services and resources through any device and in any networked location provided that they have permission.</a:t>
            </a:r>
          </a:p>
          <a:p>
            <a:pPr>
              <a:buNone/>
            </a:pPr>
            <a:r>
              <a:rPr lang="en-US" dirty="0"/>
              <a:t>Resource pooling: Cloud provider resources are shared by multiple tenants while keeping the data of individual clients hidden from other clients.</a:t>
            </a:r>
          </a:p>
          <a:p>
            <a:pPr>
              <a:buNone/>
            </a:pPr>
            <a:r>
              <a:rPr lang="en-US" dirty="0"/>
              <a:t>Rapid elasticity: Unlike on-premise hardware and software, cloud computing resources can be rapidly increased, decreased, or otherwise modified based on the cloud user’s changing needs.</a:t>
            </a:r>
          </a:p>
          <a:p>
            <a:pPr>
              <a:buNone/>
            </a:pPr>
            <a:r>
              <a:rPr lang="en-US" dirty="0"/>
              <a:t>Measured service: Usage of cloud resources is metered so that businesses and other cloud users need only pay for the resources they use in any given billing cycle.</a:t>
            </a:r>
          </a:p>
        </p:txBody>
      </p:sp>
    </p:spTree>
    <p:extLst>
      <p:ext uri="{BB962C8B-B14F-4D97-AF65-F5344CB8AC3E}">
        <p14:creationId xmlns:p14="http://schemas.microsoft.com/office/powerpoint/2010/main" val="35307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pPr algn="ctr"/>
            <a:r>
              <a:rPr lang="en-US" sz="3200" b="1" dirty="0"/>
              <a:t>Azure Content Delivery Network (CDN)</a:t>
            </a:r>
            <a:endParaRPr lang="en-US" sz="3000" dirty="0">
              <a:solidFill>
                <a:srgbClr val="000398"/>
              </a:solidFill>
              <a:latin typeface="Arial Black" pitchFamily="34" charset="0"/>
            </a:endParaRPr>
          </a:p>
        </p:txBody>
      </p:sp>
      <p:sp>
        <p:nvSpPr>
          <p:cNvPr id="3" name="Rectangle 2"/>
          <p:cNvSpPr/>
          <p:nvPr/>
        </p:nvSpPr>
        <p:spPr>
          <a:xfrm>
            <a:off x="571501" y="1010358"/>
            <a:ext cx="10995500" cy="5909310"/>
          </a:xfrm>
          <a:prstGeom prst="rect">
            <a:avLst/>
          </a:prstGeom>
        </p:spPr>
        <p:txBody>
          <a:bodyPr wrap="square">
            <a:spAutoFit/>
          </a:bodyPr>
          <a:lstStyle/>
          <a:p>
            <a:r>
              <a:rPr lang="en-US" b="1" dirty="0"/>
              <a:t>Standard features</a:t>
            </a:r>
            <a:endParaRPr lang="en-US" dirty="0"/>
          </a:p>
          <a:p>
            <a:r>
              <a:rPr lang="en-US" dirty="0"/>
              <a:t>The Standard Azure CDN tier includes following features:</a:t>
            </a:r>
          </a:p>
          <a:p>
            <a:pPr marL="342900" lvl="0" indent="-342900">
              <a:buFont typeface="Arial" pitchFamily="34" charset="0"/>
              <a:buChar char="•"/>
            </a:pPr>
            <a:r>
              <a:rPr lang="en-US" dirty="0"/>
              <a:t>Easy integration with Azure services such as </a:t>
            </a:r>
            <a:r>
              <a:rPr lang="en-US" u="sng" dirty="0">
                <a:hlinkClick r:id="rId3"/>
              </a:rPr>
              <a:t>Storage</a:t>
            </a:r>
            <a:r>
              <a:rPr lang="en-US" dirty="0"/>
              <a:t>, Web Apps, and Media Services</a:t>
            </a:r>
          </a:p>
          <a:p>
            <a:pPr marL="342900" lvl="0" indent="-342900">
              <a:buFont typeface="Arial" pitchFamily="34" charset="0"/>
              <a:buChar char="•"/>
            </a:pPr>
            <a:r>
              <a:rPr lang="en-US" u="sng" dirty="0">
                <a:hlinkClick r:id="rId4"/>
              </a:rPr>
              <a:t>Query string caching</a:t>
            </a:r>
            <a:endParaRPr lang="en-US" dirty="0"/>
          </a:p>
          <a:p>
            <a:pPr marL="342900" lvl="0" indent="-342900">
              <a:buFont typeface="Arial" pitchFamily="34" charset="0"/>
              <a:buChar char="•"/>
            </a:pPr>
            <a:r>
              <a:rPr lang="en-US" u="sng" dirty="0">
                <a:hlinkClick r:id="rId5"/>
              </a:rPr>
              <a:t>Custom domain name support</a:t>
            </a:r>
            <a:endParaRPr lang="en-US" dirty="0"/>
          </a:p>
          <a:p>
            <a:pPr marL="342900" lvl="0" indent="-342900">
              <a:buFont typeface="Arial" pitchFamily="34" charset="0"/>
              <a:buChar char="•"/>
            </a:pPr>
            <a:r>
              <a:rPr lang="en-US" u="sng" dirty="0">
                <a:hlinkClick r:id="rId6"/>
              </a:rPr>
              <a:t>Country filtering</a:t>
            </a:r>
            <a:endParaRPr lang="en-US" dirty="0"/>
          </a:p>
          <a:p>
            <a:pPr marL="342900" lvl="0" indent="-342900">
              <a:buFont typeface="Arial" pitchFamily="34" charset="0"/>
              <a:buChar char="•"/>
            </a:pPr>
            <a:r>
              <a:rPr lang="en-US" u="sng" dirty="0">
                <a:hlinkClick r:id="rId7"/>
              </a:rPr>
              <a:t>Core analytics</a:t>
            </a:r>
            <a:endParaRPr lang="en-US" dirty="0"/>
          </a:p>
          <a:p>
            <a:pPr marL="342900" lvl="0" indent="-342900">
              <a:buFont typeface="Arial" pitchFamily="34" charset="0"/>
              <a:buChar char="•"/>
            </a:pPr>
            <a:r>
              <a:rPr lang="en-US" u="sng" dirty="0">
                <a:hlinkClick r:id="rId5"/>
              </a:rPr>
              <a:t>Custom content origins</a:t>
            </a:r>
            <a:endParaRPr lang="en-US" dirty="0"/>
          </a:p>
          <a:p>
            <a:pPr marL="342900" lvl="0" indent="-342900">
              <a:buFont typeface="Arial" pitchFamily="34" charset="0"/>
              <a:buChar char="•"/>
            </a:pPr>
            <a:r>
              <a:rPr lang="en-US" u="sng" dirty="0">
                <a:hlinkClick r:id="rId8"/>
              </a:rPr>
              <a:t>HTTPS support</a:t>
            </a:r>
            <a:endParaRPr lang="en-US" dirty="0"/>
          </a:p>
          <a:p>
            <a:pPr marL="342900" lvl="0" indent="-342900">
              <a:buFont typeface="Arial" pitchFamily="34" charset="0"/>
              <a:buChar char="•"/>
            </a:pPr>
            <a:r>
              <a:rPr lang="en-US" dirty="0"/>
              <a:t>Load balancing</a:t>
            </a:r>
          </a:p>
          <a:p>
            <a:pPr marL="342900" lvl="0" indent="-342900">
              <a:buFont typeface="Arial" pitchFamily="34" charset="0"/>
              <a:buChar char="•"/>
            </a:pPr>
            <a:r>
              <a:rPr lang="en-US" dirty="0"/>
              <a:t>DDOS protection</a:t>
            </a:r>
          </a:p>
          <a:p>
            <a:pPr marL="342900" lvl="0" indent="-342900">
              <a:buFont typeface="Arial" pitchFamily="34" charset="0"/>
              <a:buChar char="•"/>
            </a:pPr>
            <a:r>
              <a:rPr lang="en-US" u="sng" dirty="0">
                <a:hlinkClick r:id="rId9"/>
              </a:rPr>
              <a:t>Fast purge</a:t>
            </a:r>
            <a:endParaRPr lang="en-US" dirty="0"/>
          </a:p>
          <a:p>
            <a:pPr marL="342900" lvl="0" indent="-342900">
              <a:buFont typeface="Arial" pitchFamily="34" charset="0"/>
              <a:buChar char="•"/>
            </a:pPr>
            <a:r>
              <a:rPr lang="en-US" u="sng" dirty="0">
                <a:hlinkClick r:id="rId10"/>
              </a:rPr>
              <a:t>Management via REST API</a:t>
            </a:r>
            <a:endParaRPr lang="en-US" u="sng" dirty="0"/>
          </a:p>
          <a:p>
            <a:pPr lvl="0"/>
            <a:endParaRPr lang="en-US" dirty="0"/>
          </a:p>
          <a:p>
            <a:r>
              <a:rPr lang="en-US" b="1" dirty="0"/>
              <a:t>Premium features</a:t>
            </a:r>
            <a:endParaRPr lang="en-US" dirty="0"/>
          </a:p>
          <a:p>
            <a:r>
              <a:rPr lang="en-US" dirty="0"/>
              <a:t>The Premium CDN tier includes all of the features of the Standard tier, plus these additional features:</a:t>
            </a:r>
          </a:p>
          <a:p>
            <a:pPr marL="285750" lvl="0" indent="-285750">
              <a:buFont typeface="Arial" pitchFamily="34" charset="0"/>
              <a:buChar char="•"/>
            </a:pPr>
            <a:r>
              <a:rPr lang="en-US" u="sng" dirty="0">
                <a:hlinkClick r:id="rId11"/>
              </a:rPr>
              <a:t>Customizable, rule-based content delivery engine</a:t>
            </a:r>
            <a:endParaRPr lang="en-US" dirty="0"/>
          </a:p>
          <a:p>
            <a:pPr marL="285750" lvl="0" indent="-285750">
              <a:buFont typeface="Arial" pitchFamily="34" charset="0"/>
              <a:buChar char="•"/>
            </a:pPr>
            <a:r>
              <a:rPr lang="en-US" u="sng" dirty="0">
                <a:hlinkClick r:id="rId12"/>
              </a:rPr>
              <a:t>Advanced HTTP reports</a:t>
            </a:r>
            <a:endParaRPr lang="en-US" dirty="0"/>
          </a:p>
          <a:p>
            <a:pPr marL="285750" lvl="0" indent="-285750">
              <a:buFont typeface="Arial" pitchFamily="34" charset="0"/>
              <a:buChar char="•"/>
            </a:pPr>
            <a:r>
              <a:rPr lang="en-US" u="sng" dirty="0">
                <a:hlinkClick r:id="rId13"/>
              </a:rPr>
              <a:t>Real-time stats</a:t>
            </a:r>
            <a:endParaRPr lang="en-US" dirty="0"/>
          </a:p>
          <a:p>
            <a:r>
              <a:rPr lang="en-US" dirty="0"/>
              <a:t> </a:t>
            </a:r>
          </a:p>
          <a:p>
            <a:endParaRPr lang="en-US" dirty="0">
              <a:solidFill>
                <a:prstClr val="black"/>
              </a:solidFill>
            </a:endParaRPr>
          </a:p>
        </p:txBody>
      </p:sp>
    </p:spTree>
    <p:extLst>
      <p:ext uri="{BB962C8B-B14F-4D97-AF65-F5344CB8AC3E}">
        <p14:creationId xmlns:p14="http://schemas.microsoft.com/office/powerpoint/2010/main" val="2794679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sp>
        <p:nvSpPr>
          <p:cNvPr id="3" name="Rectangle 2"/>
          <p:cNvSpPr/>
          <p:nvPr/>
        </p:nvSpPr>
        <p:spPr>
          <a:xfrm>
            <a:off x="571501" y="1010358"/>
            <a:ext cx="10995500" cy="1477328"/>
          </a:xfrm>
          <a:prstGeom prst="rect">
            <a:avLst/>
          </a:prstGeom>
        </p:spPr>
        <p:txBody>
          <a:bodyPr wrap="square">
            <a:spAutoFit/>
          </a:bodyPr>
          <a:lstStyle/>
          <a:p>
            <a:pPr marL="342900" lvl="0" indent="-342900">
              <a:buFont typeface="+mj-lt"/>
              <a:buAutoNum type="arabicPeriod"/>
            </a:pPr>
            <a:r>
              <a:rPr lang="en-US" dirty="0"/>
              <a:t>To create a CDN endpoint, log into your </a:t>
            </a:r>
            <a:r>
              <a:rPr lang="en-US" u="sng" dirty="0">
                <a:hlinkClick r:id="rId3"/>
              </a:rPr>
              <a:t>Azure management portal</a:t>
            </a:r>
            <a:r>
              <a:rPr lang="en-US" dirty="0"/>
              <a:t>.</a:t>
            </a:r>
          </a:p>
          <a:p>
            <a:pPr marL="342900" lvl="0" indent="-342900">
              <a:buFont typeface="+mj-lt"/>
              <a:buAutoNum type="arabicPeriod"/>
            </a:pPr>
            <a:r>
              <a:rPr lang="en-US" dirty="0"/>
              <a:t>Create a storage account by clicking </a:t>
            </a:r>
            <a:r>
              <a:rPr lang="en-US" b="1" dirty="0"/>
              <a:t>New &gt; Data Services &gt; Storage &gt; Quick Create</a:t>
            </a:r>
            <a:r>
              <a:rPr lang="en-US" dirty="0"/>
              <a:t>. Specify a URL, a location, and click </a:t>
            </a:r>
            <a:r>
              <a:rPr lang="en-US" b="1" dirty="0"/>
              <a:t>Create Storage Account</a:t>
            </a:r>
            <a:r>
              <a:rPr lang="en-US" dirty="0"/>
              <a:t>.</a:t>
            </a:r>
          </a:p>
          <a:p>
            <a:r>
              <a:rPr lang="en-US" dirty="0">
                <a:solidFill>
                  <a:prstClr val="black"/>
                </a:solidFill>
              </a:rPr>
              <a:t> </a:t>
            </a:r>
          </a:p>
          <a:p>
            <a:endParaRPr lang="en-US" dirty="0">
              <a:solidFill>
                <a:prstClr val="black"/>
              </a:solidFill>
            </a:endParaRPr>
          </a:p>
        </p:txBody>
      </p:sp>
      <p:pic>
        <p:nvPicPr>
          <p:cNvPr id="5" name="Picture 4" descr="https://github.com/Huachao/azure-content/raw/master/articles/cdn/media/cdn-serve-content-from-cdn-in-your-web-application/cdn-static-1.PNG">
            <a:hlinkClick r:id="rId4" tgtFrame="&quot;_blank&quot;"/>
          </p:cNvPr>
          <p:cNvPicPr/>
          <p:nvPr/>
        </p:nvPicPr>
        <p:blipFill>
          <a:blip r:embed="rId5">
            <a:extLst>
              <a:ext uri="{28A0092B-C50C-407E-A947-70E740481C1C}">
                <a14:useLocalDpi xmlns:a14="http://schemas.microsoft.com/office/drawing/2010/main" val="0"/>
              </a:ext>
            </a:extLst>
          </a:blip>
          <a:srcRect/>
          <a:stretch>
            <a:fillRect/>
          </a:stretch>
        </p:blipFill>
        <p:spPr bwMode="auto">
          <a:xfrm>
            <a:off x="778932" y="1972733"/>
            <a:ext cx="10346267" cy="3980392"/>
          </a:xfrm>
          <a:prstGeom prst="rect">
            <a:avLst/>
          </a:prstGeom>
          <a:noFill/>
          <a:ln>
            <a:noFill/>
          </a:ln>
        </p:spPr>
      </p:pic>
    </p:spTree>
    <p:extLst>
      <p:ext uri="{BB962C8B-B14F-4D97-AF65-F5344CB8AC3E}">
        <p14:creationId xmlns:p14="http://schemas.microsoft.com/office/powerpoint/2010/main" val="2804396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sp>
        <p:nvSpPr>
          <p:cNvPr id="3" name="Rectangle 2"/>
          <p:cNvSpPr/>
          <p:nvPr/>
        </p:nvSpPr>
        <p:spPr>
          <a:xfrm>
            <a:off x="571501" y="1010358"/>
            <a:ext cx="10995500" cy="1754326"/>
          </a:xfrm>
          <a:prstGeom prst="rect">
            <a:avLst/>
          </a:prstGeom>
        </p:spPr>
        <p:txBody>
          <a:bodyPr wrap="square">
            <a:spAutoFit/>
          </a:bodyPr>
          <a:lstStyle/>
          <a:p>
            <a:pPr lvl="0"/>
            <a:r>
              <a:rPr lang="en-US" dirty="0"/>
              <a:t>3. Once the new storage account's status is </a:t>
            </a:r>
            <a:r>
              <a:rPr lang="en-US" b="1" dirty="0"/>
              <a:t>Online</a:t>
            </a:r>
            <a:r>
              <a:rPr lang="en-US" dirty="0"/>
              <a:t>, create a new CDN endpoint that's tied to the storage account </a:t>
            </a:r>
          </a:p>
          <a:p>
            <a:pPr lvl="0"/>
            <a:r>
              <a:rPr lang="en-US" dirty="0"/>
              <a:t>you created. Click </a:t>
            </a:r>
            <a:r>
              <a:rPr lang="en-US" b="1" dirty="0"/>
              <a:t>New &gt; App Services &gt; CDN &gt; Quick Create</a:t>
            </a:r>
            <a:r>
              <a:rPr lang="en-US" dirty="0"/>
              <a:t>. Select the storage account you created and click </a:t>
            </a:r>
            <a:r>
              <a:rPr lang="en-US" b="1" dirty="0"/>
              <a:t>Create</a:t>
            </a:r>
            <a:r>
              <a:rPr lang="en-US" dirty="0"/>
              <a:t>.</a:t>
            </a:r>
          </a:p>
          <a:p>
            <a:pPr marL="342900" indent="-342900">
              <a:buFont typeface="+mj-lt"/>
              <a:buAutoNum type="arabicPeriod"/>
            </a:pPr>
            <a:endParaRPr lang="en-US" dirty="0">
              <a:solidFill>
                <a:prstClr val="black"/>
              </a:solidFill>
            </a:endParaRPr>
          </a:p>
          <a:p>
            <a:r>
              <a:rPr lang="en-US" dirty="0">
                <a:solidFill>
                  <a:prstClr val="black"/>
                </a:solidFill>
              </a:rPr>
              <a:t> </a:t>
            </a:r>
          </a:p>
          <a:p>
            <a:endParaRPr lang="en-US" dirty="0">
              <a:solidFill>
                <a:prstClr val="black"/>
              </a:solidFill>
            </a:endParaRPr>
          </a:p>
        </p:txBody>
      </p:sp>
      <p:pic>
        <p:nvPicPr>
          <p:cNvPr id="6" name="Picture 5" descr="https://github.com/Huachao/azure-content/raw/master/articles/cdn/media/cdn-serve-content-from-cdn-in-your-web-application/cdn-static-2.PNG">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4267" y="1977520"/>
            <a:ext cx="9144000" cy="4259792"/>
          </a:xfrm>
          <a:prstGeom prst="rect">
            <a:avLst/>
          </a:prstGeom>
          <a:noFill/>
          <a:ln>
            <a:noFill/>
          </a:ln>
        </p:spPr>
      </p:pic>
    </p:spTree>
    <p:extLst>
      <p:ext uri="{BB962C8B-B14F-4D97-AF65-F5344CB8AC3E}">
        <p14:creationId xmlns:p14="http://schemas.microsoft.com/office/powerpoint/2010/main" val="3078143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1060449"/>
            <a:ext cx="10964333" cy="5103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496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133" y="1023938"/>
            <a:ext cx="11042131" cy="512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0145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0" y="976630"/>
            <a:ext cx="10844530" cy="526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895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5" name="Picture 4" descr="https://github.com/Huachao/azure-content/raw/master/articles/cdn/media/cdn-serve-content-from-cdn-in-your-web-application/cdn-static-2-enablequeryb.PNG">
            <a:hlinkClick r:id="rId3" tgtFrame="&quot;_blank&quo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9780" y="1150962"/>
            <a:ext cx="9118600" cy="5086350"/>
          </a:xfrm>
          <a:prstGeom prst="rect">
            <a:avLst/>
          </a:prstGeom>
          <a:noFill/>
          <a:ln>
            <a:noFill/>
          </a:ln>
        </p:spPr>
      </p:pic>
    </p:spTree>
    <p:extLst>
      <p:ext uri="{BB962C8B-B14F-4D97-AF65-F5344CB8AC3E}">
        <p14:creationId xmlns:p14="http://schemas.microsoft.com/office/powerpoint/2010/main" val="1859355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 y="926782"/>
            <a:ext cx="7067549" cy="4932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080" y="982980"/>
            <a:ext cx="4185503" cy="5128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284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998" y="1066800"/>
            <a:ext cx="10748962" cy="517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503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7654" y="6237312"/>
            <a:ext cx="1563172" cy="237720"/>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46" y="919163"/>
            <a:ext cx="10924338" cy="5318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972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50656" y="322933"/>
            <a:ext cx="10515600" cy="884126"/>
          </a:xfrm>
        </p:spPr>
        <p:txBody>
          <a:bodyPr>
            <a:normAutofit/>
          </a:bodyPr>
          <a:lstStyle/>
          <a:p>
            <a:pPr algn="ctr"/>
            <a:r>
              <a:rPr lang="en-IN" sz="3000" dirty="0">
                <a:solidFill>
                  <a:srgbClr val="000398"/>
                </a:solidFill>
                <a:latin typeface="Arial Black" pitchFamily="34" charset="0"/>
              </a:rPr>
              <a:t>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064871"/>
            <a:ext cx="10515600" cy="4999499"/>
          </a:xfrm>
        </p:spPr>
        <p:txBody>
          <a:bodyPr>
            <a:normAutofit fontScale="62500" lnSpcReduction="20000"/>
          </a:bodyPr>
          <a:lstStyle/>
          <a:p>
            <a:pPr>
              <a:buNone/>
            </a:pPr>
            <a:endParaRPr lang="en-US" dirty="0"/>
          </a:p>
          <a:p>
            <a:pPr>
              <a:buNone/>
            </a:pPr>
            <a:r>
              <a:rPr lang="en-US" b="1" dirty="0"/>
              <a:t>The architecture of cloud computing</a:t>
            </a:r>
            <a:r>
              <a:rPr lang="en-US" dirty="0"/>
              <a:t> comprises of the following components −</a:t>
            </a:r>
          </a:p>
          <a:p>
            <a:r>
              <a:rPr lang="en-US" dirty="0"/>
              <a:t>Front-end Devices − These are basically the devices that are used by clients to access the data or program using the browser or special applications.</a:t>
            </a:r>
          </a:p>
          <a:p>
            <a:r>
              <a:rPr lang="en-US" dirty="0"/>
              <a:t>Back-end Platform − There are various computers, servers, virtual machines, etc. that combine to become a back-end platform.</a:t>
            </a:r>
          </a:p>
          <a:p>
            <a:r>
              <a:rPr lang="en-US" dirty="0"/>
              <a:t>Cloud-based delivery Network</a:t>
            </a:r>
          </a:p>
          <a:p>
            <a:pPr>
              <a:buNone/>
            </a:pPr>
            <a:endParaRPr lang="en-US" dirty="0"/>
          </a:p>
          <a:p>
            <a:pPr>
              <a:buNone/>
            </a:pPr>
            <a:r>
              <a:rPr lang="en-US" b="1" dirty="0"/>
              <a:t>Benefits of using Cloud</a:t>
            </a:r>
          </a:p>
          <a:p>
            <a:r>
              <a:rPr lang="en-US" dirty="0"/>
              <a:t>Cloud service offers scalability. Allocation and de-allocation of resources is dynamically done as per demand.</a:t>
            </a:r>
          </a:p>
          <a:p>
            <a:r>
              <a:rPr lang="en-US" dirty="0"/>
              <a:t>It saves on cost by reducing capital infrastructure.</a:t>
            </a:r>
          </a:p>
          <a:p>
            <a:r>
              <a:rPr lang="en-US" dirty="0"/>
              <a:t>It allows the user to access the application independent of their location and hardware configuration.</a:t>
            </a:r>
          </a:p>
          <a:p>
            <a:r>
              <a:rPr lang="en-US" dirty="0"/>
              <a:t>It simplifies the network and lets the client access the application without buying license for individual machine.</a:t>
            </a:r>
          </a:p>
          <a:p>
            <a:r>
              <a:rPr lang="en-US" dirty="0"/>
              <a:t>Storing data on clouds is more reliable as it is not lost easily.</a:t>
            </a:r>
          </a:p>
          <a:p>
            <a:pPr>
              <a:buNone/>
            </a:pPr>
            <a:endParaRPr lang="en-US" dirty="0"/>
          </a:p>
        </p:txBody>
      </p:sp>
    </p:spTree>
    <p:extLst>
      <p:ext uri="{BB962C8B-B14F-4D97-AF65-F5344CB8AC3E}">
        <p14:creationId xmlns:p14="http://schemas.microsoft.com/office/powerpoint/2010/main" val="3617854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78" y="1035050"/>
            <a:ext cx="10685462" cy="520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254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 y="1036320"/>
            <a:ext cx="10825480" cy="503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045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US" sz="3200" b="1" dirty="0"/>
              <a:t>Serve Content from Azure CDN in Your Web Application</a:t>
            </a: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40" y="1036320"/>
            <a:ext cx="10825480" cy="461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50240" y="5629632"/>
            <a:ext cx="11040586" cy="923330"/>
          </a:xfrm>
          <a:prstGeom prst="rect">
            <a:avLst/>
          </a:prstGeom>
        </p:spPr>
        <p:txBody>
          <a:bodyPr wrap="square">
            <a:spAutoFit/>
          </a:bodyPr>
          <a:lstStyle/>
          <a:p>
            <a:r>
              <a:rPr lang="en-US" dirty="0"/>
              <a:t>18.	&lt;</a:t>
            </a:r>
            <a:r>
              <a:rPr lang="en-US" dirty="0" err="1"/>
              <a:t>img</a:t>
            </a:r>
            <a:r>
              <a:rPr lang="en-US" dirty="0"/>
              <a:t> alt="</a:t>
            </a:r>
            <a:r>
              <a:rPr lang="en-US" dirty="0" err="1"/>
              <a:t>Mugshot</a:t>
            </a:r>
            <a:r>
              <a:rPr lang="en-US" dirty="0"/>
              <a:t>" </a:t>
            </a:r>
            <a:r>
              <a:rPr lang="en-US" dirty="0" err="1"/>
              <a:t>src</a:t>
            </a:r>
            <a:r>
              <a:rPr lang="en-US" dirty="0"/>
              <a:t>="http://az623979.vo.msecnd.net/</a:t>
            </a:r>
            <a:r>
              <a:rPr lang="en-US" dirty="0" err="1"/>
              <a:t>cdn</a:t>
            </a:r>
            <a:r>
              <a:rPr lang="en-US" dirty="0"/>
              <a:t>/cephas_lin.png" /&gt;</a:t>
            </a:r>
          </a:p>
          <a:p>
            <a:r>
              <a:rPr lang="en-US" dirty="0"/>
              <a:t>In this section, you have learned how to create a CDN endpoint, upload content to it, and link to CDN </a:t>
            </a:r>
            <a:r>
              <a:rPr lang="en-US" dirty="0" err="1"/>
              <a:t>contentfrom</a:t>
            </a:r>
            <a:r>
              <a:rPr lang="en-US" dirty="0"/>
              <a:t> any Web page.</a:t>
            </a:r>
          </a:p>
        </p:txBody>
      </p:sp>
    </p:spTree>
    <p:extLst>
      <p:ext uri="{BB962C8B-B14F-4D97-AF65-F5344CB8AC3E}">
        <p14:creationId xmlns:p14="http://schemas.microsoft.com/office/powerpoint/2010/main" val="1140067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50240" y="419735"/>
            <a:ext cx="10686336" cy="619760"/>
          </a:xfrm>
        </p:spPr>
        <p:txBody>
          <a:bodyPr>
            <a:normAutofit/>
          </a:bodyPr>
          <a:lstStyle/>
          <a:p>
            <a:r>
              <a:rPr lang="en-IN" sz="3200" b="1" dirty="0"/>
              <a:t>Azure </a:t>
            </a:r>
            <a:r>
              <a:rPr lang="en-IN" sz="3200" b="1" dirty="0" err="1"/>
              <a:t>Athentication</a:t>
            </a:r>
            <a:r>
              <a:rPr lang="en-IN" sz="3200" b="1" dirty="0"/>
              <a:t> and it’s methods</a:t>
            </a:r>
            <a:endParaRPr lang="en-US" sz="3200" dirty="0"/>
          </a:p>
        </p:txBody>
      </p:sp>
      <p:sp>
        <p:nvSpPr>
          <p:cNvPr id="3" name="Rectangle 2"/>
          <p:cNvSpPr/>
          <p:nvPr/>
        </p:nvSpPr>
        <p:spPr>
          <a:xfrm>
            <a:off x="650240" y="1005873"/>
            <a:ext cx="11040586" cy="369332"/>
          </a:xfrm>
          <a:prstGeom prst="rect">
            <a:avLst/>
          </a:prstGeom>
        </p:spPr>
        <p:txBody>
          <a:bodyPr wrap="square">
            <a:spAutoFit/>
          </a:bodyPr>
          <a:lstStyle/>
          <a:p>
            <a:endParaRPr lang="en-US" dirty="0">
              <a:solidFill>
                <a:prstClr val="black"/>
              </a:solidFill>
            </a:endParaRPr>
          </a:p>
        </p:txBody>
      </p:sp>
      <p:sp>
        <p:nvSpPr>
          <p:cNvPr id="5" name="Rectangle 4"/>
          <p:cNvSpPr/>
          <p:nvPr/>
        </p:nvSpPr>
        <p:spPr>
          <a:xfrm>
            <a:off x="650240" y="1152993"/>
            <a:ext cx="10779760" cy="2074414"/>
          </a:xfrm>
          <a:prstGeom prst="rect">
            <a:avLst/>
          </a:prstGeom>
        </p:spPr>
        <p:txBody>
          <a:bodyPr wrap="square">
            <a:spAutoFit/>
          </a:bodyPr>
          <a:lstStyle/>
          <a:p>
            <a:pPr fontAlgn="base">
              <a:lnSpc>
                <a:spcPct val="115000"/>
              </a:lnSpc>
              <a:spcAft>
                <a:spcPts val="0"/>
              </a:spcAft>
            </a:pPr>
            <a:r>
              <a:rPr lang="en-IN" sz="1600" dirty="0">
                <a:solidFill>
                  <a:srgbClr val="000000"/>
                </a:solidFill>
                <a:latin typeface="Times New Roman"/>
                <a:ea typeface="Times New Roman"/>
                <a:cs typeface="Times New Roman"/>
                <a:hlinkClick r:id="rId3"/>
              </a:rPr>
              <a:t>Authentication methods</a:t>
            </a:r>
            <a:r>
              <a:rPr lang="en-IN" sz="1600" dirty="0">
                <a:latin typeface="Times New Roman"/>
                <a:ea typeface="Times New Roman"/>
                <a:cs typeface="Times New Roman"/>
              </a:rPr>
              <a:t> are the ways that users authenticate in Azure Active Directory (AD). Authentication methods in Azure AD include password and phone (for example, SMS and voice calls), which are manageable in Microsoft Graph beta endpoint today, among many others such as FIDO2 security keys and the Microsoft Authenticator app. Authentication methods are used in primary, second-factor, and step-up authentication, and also in the self-service password reset (SSPR) process.</a:t>
            </a:r>
            <a:r>
              <a:rPr lang="en-US" sz="1600" dirty="0">
                <a:latin typeface="Times New Roman"/>
                <a:ea typeface="Times New Roman"/>
                <a:cs typeface="Times New Roman"/>
              </a:rPr>
              <a:t> </a:t>
            </a:r>
            <a:endParaRPr lang="en-US" sz="1400" dirty="0">
              <a:ea typeface="Calibri"/>
              <a:cs typeface="Times New Roman"/>
            </a:endParaRPr>
          </a:p>
          <a:p>
            <a:pPr fontAlgn="base">
              <a:lnSpc>
                <a:spcPct val="115000"/>
              </a:lnSpc>
              <a:spcAft>
                <a:spcPts val="0"/>
              </a:spcAft>
            </a:pPr>
            <a:r>
              <a:rPr lang="en-IN" sz="1600" dirty="0">
                <a:latin typeface="Times New Roman"/>
                <a:ea typeface="Times New Roman"/>
                <a:cs typeface="Times New Roman"/>
              </a:rPr>
              <a:t>The authentication method APIs are used to manage a user's authentication methods. For example:</a:t>
            </a:r>
            <a:r>
              <a:rPr lang="en-US" sz="1600" dirty="0">
                <a:latin typeface="Times New Roman"/>
                <a:ea typeface="Times New Roman"/>
                <a:cs typeface="Times New Roman"/>
              </a:rPr>
              <a:t> </a:t>
            </a:r>
            <a:endParaRPr lang="en-US" sz="1400" dirty="0">
              <a:ea typeface="Calibri"/>
              <a:cs typeface="Times New Roman"/>
            </a:endParaRPr>
          </a:p>
          <a:p>
            <a:pPr marL="342900" lvl="0" indent="-342900" fontAlgn="base">
              <a:lnSpc>
                <a:spcPct val="115000"/>
              </a:lnSpc>
              <a:spcAft>
                <a:spcPts val="0"/>
              </a:spcAft>
              <a:buSzPts val="1000"/>
              <a:buFont typeface="Symbol"/>
              <a:buChar char=""/>
              <a:tabLst>
                <a:tab pos="457200" algn="l"/>
              </a:tabLst>
            </a:pPr>
            <a:r>
              <a:rPr lang="en-IN" sz="1600" dirty="0">
                <a:latin typeface="Times New Roman"/>
                <a:ea typeface="Times New Roman"/>
                <a:cs typeface="Times New Roman"/>
              </a:rPr>
              <a:t>You can retrieve details of a user's FIDO2 Security Key, and delete it if the user has lost the key.</a:t>
            </a:r>
            <a:r>
              <a:rPr lang="en-US" sz="1600" dirty="0">
                <a:latin typeface="Times New Roman"/>
                <a:ea typeface="Times New Roman"/>
                <a:cs typeface="Times New Roman"/>
              </a:rPr>
              <a:t> </a:t>
            </a:r>
            <a:endParaRPr lang="en-US" sz="1400" dirty="0">
              <a:ea typeface="Calibri"/>
              <a:cs typeface="Times New Roman"/>
            </a:endParaRPr>
          </a:p>
          <a:p>
            <a:pPr marL="342900" lvl="0" indent="-342900" fontAlgn="base">
              <a:lnSpc>
                <a:spcPct val="115000"/>
              </a:lnSpc>
              <a:spcAft>
                <a:spcPts val="0"/>
              </a:spcAft>
              <a:buSzPts val="1000"/>
              <a:buFont typeface="Symbol"/>
              <a:buChar char=""/>
              <a:tabLst>
                <a:tab pos="457200" algn="l"/>
              </a:tabLst>
            </a:pPr>
            <a:r>
              <a:rPr lang="en-IN" sz="1600" dirty="0">
                <a:latin typeface="Times New Roman"/>
                <a:ea typeface="Times New Roman"/>
                <a:cs typeface="Times New Roman"/>
              </a:rPr>
              <a:t>You can retrieve details of a user's Microsoft Authenticator registration, and delete it if the user has lost the phone.</a:t>
            </a:r>
            <a:r>
              <a:rPr lang="en-US" sz="1600" dirty="0">
                <a:latin typeface="Times New Roman"/>
                <a:ea typeface="Times New Roman"/>
                <a:cs typeface="Times New Roman"/>
              </a:rPr>
              <a:t> </a:t>
            </a:r>
            <a:endParaRPr lang="en-US" sz="1400" dirty="0">
              <a:ea typeface="Calibri"/>
              <a:cs typeface="Times New Roman"/>
            </a:endParaRPr>
          </a:p>
        </p:txBody>
      </p:sp>
      <p:graphicFrame>
        <p:nvGraphicFramePr>
          <p:cNvPr id="6" name="Table 5"/>
          <p:cNvGraphicFramePr>
            <a:graphicFrameLocks noGrp="1"/>
          </p:cNvGraphicFramePr>
          <p:nvPr>
            <p:extLst>
              <p:ext uri="{D42A27DB-BD31-4B8C-83A1-F6EECF244321}">
                <p14:modId xmlns:p14="http://schemas.microsoft.com/office/powerpoint/2010/main" val="1769347101"/>
              </p:ext>
            </p:extLst>
          </p:nvPr>
        </p:nvGraphicFramePr>
        <p:xfrm>
          <a:off x="650240" y="3360524"/>
          <a:ext cx="11040586" cy="1843532"/>
        </p:xfrm>
        <a:graphic>
          <a:graphicData uri="http://schemas.openxmlformats.org/drawingml/2006/table">
            <a:tbl>
              <a:tblPr firstRow="1" firstCol="1" bandRow="1">
                <a:tableStyleId>{5C22544A-7EE6-4342-B048-85BDC9FD1C3A}</a:tableStyleId>
              </a:tblPr>
              <a:tblGrid>
                <a:gridCol w="4905219">
                  <a:extLst>
                    <a:ext uri="{9D8B030D-6E8A-4147-A177-3AD203B41FA5}">
                      <a16:colId xmlns:a16="http://schemas.microsoft.com/office/drawing/2014/main" val="20000"/>
                    </a:ext>
                  </a:extLst>
                </a:gridCol>
                <a:gridCol w="2952357">
                  <a:extLst>
                    <a:ext uri="{9D8B030D-6E8A-4147-A177-3AD203B41FA5}">
                      <a16:colId xmlns:a16="http://schemas.microsoft.com/office/drawing/2014/main" val="20001"/>
                    </a:ext>
                  </a:extLst>
                </a:gridCol>
                <a:gridCol w="3183010">
                  <a:extLst>
                    <a:ext uri="{9D8B030D-6E8A-4147-A177-3AD203B41FA5}">
                      <a16:colId xmlns:a16="http://schemas.microsoft.com/office/drawing/2014/main" val="20002"/>
                    </a:ext>
                  </a:extLst>
                </a:gridCol>
              </a:tblGrid>
              <a:tr h="0">
                <a:tc>
                  <a:txBody>
                    <a:bodyPr/>
                    <a:lstStyle/>
                    <a:p>
                      <a:pPr fontAlgn="base">
                        <a:lnSpc>
                          <a:spcPct val="115000"/>
                        </a:lnSpc>
                        <a:spcAft>
                          <a:spcPts val="0"/>
                        </a:spcAft>
                      </a:pPr>
                      <a:r>
                        <a:rPr lang="en-IN" sz="1200" dirty="0">
                          <a:solidFill>
                            <a:schemeClr val="bg1">
                              <a:lumMod val="95000"/>
                            </a:schemeClr>
                          </a:solidFill>
                          <a:effectLst/>
                        </a:rPr>
                        <a:t>Authentication method</a:t>
                      </a:r>
                      <a:r>
                        <a:rPr lang="en-US" sz="1200" dirty="0">
                          <a:solidFill>
                            <a:schemeClr val="bg1">
                              <a:lumMod val="95000"/>
                            </a:schemeClr>
                          </a:solidFill>
                          <a:effectLst/>
                        </a:rPr>
                        <a:t> </a:t>
                      </a:r>
                      <a:endParaRPr lang="en-US" sz="1100" dirty="0">
                        <a:solidFill>
                          <a:schemeClr val="bg1">
                            <a:lumMod val="95000"/>
                          </a:schemeClr>
                        </a:solidFill>
                        <a:effectLst/>
                        <a:latin typeface="Calibri"/>
                        <a:ea typeface="Calibri"/>
                        <a:cs typeface="Times New Roman"/>
                      </a:endParaRPr>
                    </a:p>
                  </a:txBody>
                  <a:tcPr marL="0" marR="0" marT="0" marB="0"/>
                </a:tc>
                <a:tc>
                  <a:txBody>
                    <a:bodyPr/>
                    <a:lstStyle/>
                    <a:p>
                      <a:pPr fontAlgn="base">
                        <a:lnSpc>
                          <a:spcPct val="115000"/>
                        </a:lnSpc>
                        <a:spcAft>
                          <a:spcPts val="0"/>
                        </a:spcAft>
                      </a:pPr>
                      <a:r>
                        <a:rPr lang="en-IN" sz="1200">
                          <a:effectLst/>
                        </a:rPr>
                        <a:t>Description</a:t>
                      </a:r>
                      <a:r>
                        <a:rPr lang="en-US" sz="1200">
                          <a:effectLst/>
                        </a:rPr>
                        <a:t> </a:t>
                      </a:r>
                      <a:endParaRPr lang="en-US" sz="1100">
                        <a:effectLst/>
                        <a:latin typeface="Calibri"/>
                        <a:ea typeface="Calibri"/>
                        <a:cs typeface="Times New Roman"/>
                      </a:endParaRPr>
                    </a:p>
                  </a:txBody>
                  <a:tcPr marL="0" marR="0" marT="0" marB="0"/>
                </a:tc>
                <a:tc>
                  <a:txBody>
                    <a:bodyPr/>
                    <a:lstStyle/>
                    <a:p>
                      <a:pPr fontAlgn="base">
                        <a:lnSpc>
                          <a:spcPct val="115000"/>
                        </a:lnSpc>
                        <a:spcAft>
                          <a:spcPts val="0"/>
                        </a:spcAft>
                      </a:pPr>
                      <a:r>
                        <a:rPr lang="en-IN" sz="1200">
                          <a:effectLst/>
                        </a:rPr>
                        <a:t>Examples</a:t>
                      </a:r>
                      <a:r>
                        <a:rPr lang="en-US" sz="1200">
                          <a:effectLst/>
                        </a:rPr>
                        <a:t> </a:t>
                      </a:r>
                      <a:endParaRPr lang="en-US" sz="1100">
                        <a:effectLst/>
                        <a:latin typeface="Calibri"/>
                        <a:ea typeface="Calibri"/>
                        <a:cs typeface="Times New Roman"/>
                      </a:endParaRPr>
                    </a:p>
                  </a:txBody>
                  <a:tcPr marL="0" marR="0" marT="0" marB="0"/>
                </a:tc>
                <a:extLst>
                  <a:ext uri="{0D108BD9-81ED-4DB2-BD59-A6C34878D82A}">
                    <a16:rowId xmlns:a16="http://schemas.microsoft.com/office/drawing/2014/main" val="10000"/>
                  </a:ext>
                </a:extLst>
              </a:tr>
              <a:tr h="0">
                <a:tc>
                  <a:txBody>
                    <a:bodyPr/>
                    <a:lstStyle/>
                    <a:p>
                      <a:pPr fontAlgn="base">
                        <a:lnSpc>
                          <a:spcPct val="115000"/>
                        </a:lnSpc>
                        <a:spcAft>
                          <a:spcPts val="0"/>
                        </a:spcAft>
                      </a:pPr>
                      <a:r>
                        <a:rPr lang="en-IN" sz="1200" u="none" strike="noStrike" dirty="0">
                          <a:solidFill>
                            <a:schemeClr val="tx1"/>
                          </a:solidFill>
                          <a:effectLst/>
                          <a:hlinkClick r:id="rId4"/>
                        </a:rPr>
                        <a:t>fido2AuthenticationMethod</a:t>
                      </a:r>
                      <a:r>
                        <a:rPr lang="en-US" sz="1200" dirty="0">
                          <a:solidFill>
                            <a:schemeClr val="tx1"/>
                          </a:solidFill>
                          <a:effectLst/>
                        </a:rPr>
                        <a:t> </a:t>
                      </a:r>
                      <a:endParaRPr lang="en-US" sz="1100" dirty="0">
                        <a:solidFill>
                          <a:schemeClr val="tx1"/>
                        </a:solidFill>
                        <a:effectLst/>
                        <a:latin typeface="Calibri"/>
                        <a:ea typeface="Calibri"/>
                        <a:cs typeface="Times New Roman"/>
                      </a:endParaRPr>
                    </a:p>
                  </a:txBody>
                  <a:tcPr marL="0" marR="0" marT="0" marB="0">
                    <a:noFill/>
                  </a:tcPr>
                </a:tc>
                <a:tc>
                  <a:txBody>
                    <a:bodyPr/>
                    <a:lstStyle/>
                    <a:p>
                      <a:pPr fontAlgn="base">
                        <a:lnSpc>
                          <a:spcPct val="115000"/>
                        </a:lnSpc>
                        <a:spcAft>
                          <a:spcPts val="0"/>
                        </a:spcAft>
                      </a:pPr>
                      <a:r>
                        <a:rPr lang="en-IN" sz="1200">
                          <a:effectLst/>
                        </a:rPr>
                        <a:t>A FIDO2 Security Key can be used by a user to sign-in to Azure AD.</a:t>
                      </a:r>
                      <a:r>
                        <a:rPr lang="en-US" sz="1200">
                          <a:effectLst/>
                        </a:rPr>
                        <a:t> </a:t>
                      </a:r>
                      <a:endParaRPr lang="en-US" sz="1100">
                        <a:effectLst/>
                        <a:latin typeface="Calibri"/>
                        <a:ea typeface="Calibri"/>
                        <a:cs typeface="Times New Roman"/>
                      </a:endParaRPr>
                    </a:p>
                  </a:txBody>
                  <a:tcPr marL="0" marR="0" marT="0" marB="0"/>
                </a:tc>
                <a:tc>
                  <a:txBody>
                    <a:bodyPr/>
                    <a:lstStyle/>
                    <a:p>
                      <a:pPr fontAlgn="base">
                        <a:lnSpc>
                          <a:spcPct val="115000"/>
                        </a:lnSpc>
                        <a:spcAft>
                          <a:spcPts val="0"/>
                        </a:spcAft>
                      </a:pPr>
                      <a:r>
                        <a:rPr lang="en-IN" sz="1200" dirty="0">
                          <a:effectLst/>
                        </a:rPr>
                        <a:t>Delete a lost FIDO2 Security Key.</a:t>
                      </a:r>
                      <a:r>
                        <a:rPr lang="en-US" sz="1200" dirty="0">
                          <a:effectLst/>
                        </a:rPr>
                        <a:t> </a:t>
                      </a:r>
                      <a:endParaRPr lang="en-US" sz="1100" dirty="0">
                        <a:effectLst/>
                        <a:latin typeface="Calibri"/>
                        <a:ea typeface="Calibri"/>
                        <a:cs typeface="Times New Roman"/>
                      </a:endParaRPr>
                    </a:p>
                  </a:txBody>
                  <a:tcPr marL="0" marR="0" marT="0" marB="0"/>
                </a:tc>
                <a:extLst>
                  <a:ext uri="{0D108BD9-81ED-4DB2-BD59-A6C34878D82A}">
                    <a16:rowId xmlns:a16="http://schemas.microsoft.com/office/drawing/2014/main" val="10001"/>
                  </a:ext>
                </a:extLst>
              </a:tr>
              <a:tr h="0">
                <a:tc>
                  <a:txBody>
                    <a:bodyPr/>
                    <a:lstStyle/>
                    <a:p>
                      <a:pPr fontAlgn="base">
                        <a:lnSpc>
                          <a:spcPct val="115000"/>
                        </a:lnSpc>
                        <a:spcAft>
                          <a:spcPts val="0"/>
                        </a:spcAft>
                      </a:pPr>
                      <a:r>
                        <a:rPr lang="en-IN" sz="1200" u="none" strike="noStrike" dirty="0" err="1">
                          <a:solidFill>
                            <a:schemeClr val="tx1"/>
                          </a:solidFill>
                          <a:effectLst/>
                          <a:hlinkClick r:id="rId5"/>
                        </a:rPr>
                        <a:t>microsoftAuthenticatorAuthenticationMethod</a:t>
                      </a:r>
                      <a:r>
                        <a:rPr lang="en-US" sz="1200" dirty="0">
                          <a:solidFill>
                            <a:schemeClr val="tx1"/>
                          </a:solidFill>
                          <a:effectLst/>
                        </a:rPr>
                        <a:t> </a:t>
                      </a:r>
                      <a:endParaRPr lang="en-US" sz="1100" dirty="0">
                        <a:solidFill>
                          <a:schemeClr val="tx1"/>
                        </a:solidFill>
                        <a:effectLst/>
                        <a:latin typeface="Calibri"/>
                        <a:ea typeface="Calibri"/>
                        <a:cs typeface="Times New Roman"/>
                      </a:endParaRPr>
                    </a:p>
                  </a:txBody>
                  <a:tcPr marL="0" marR="0" marT="0" marB="0">
                    <a:noFill/>
                  </a:tcPr>
                </a:tc>
                <a:tc>
                  <a:txBody>
                    <a:bodyPr/>
                    <a:lstStyle/>
                    <a:p>
                      <a:pPr fontAlgn="base">
                        <a:lnSpc>
                          <a:spcPct val="115000"/>
                        </a:lnSpc>
                        <a:spcAft>
                          <a:spcPts val="0"/>
                        </a:spcAft>
                      </a:pPr>
                      <a:r>
                        <a:rPr lang="en-IN" sz="1200">
                          <a:effectLst/>
                        </a:rPr>
                        <a:t>Microsoft Authenticator can be used by a user to sign-in or perform multi-factor authentication to Azure AD</a:t>
                      </a:r>
                      <a:r>
                        <a:rPr lang="en-US" sz="1200">
                          <a:effectLst/>
                        </a:rPr>
                        <a:t> </a:t>
                      </a:r>
                      <a:endParaRPr lang="en-US" sz="1100">
                        <a:effectLst/>
                        <a:latin typeface="Calibri"/>
                        <a:ea typeface="Calibri"/>
                        <a:cs typeface="Times New Roman"/>
                      </a:endParaRPr>
                    </a:p>
                  </a:txBody>
                  <a:tcPr marL="0" marR="0" marT="0" marB="0"/>
                </a:tc>
                <a:tc>
                  <a:txBody>
                    <a:bodyPr/>
                    <a:lstStyle/>
                    <a:p>
                      <a:pPr fontAlgn="base">
                        <a:lnSpc>
                          <a:spcPct val="115000"/>
                        </a:lnSpc>
                        <a:spcAft>
                          <a:spcPts val="0"/>
                        </a:spcAft>
                      </a:pPr>
                      <a:r>
                        <a:rPr lang="en-IN" sz="1200">
                          <a:effectLst/>
                        </a:rPr>
                        <a:t>Delete a Microsoft Authenticator authentication method.</a:t>
                      </a:r>
                      <a:r>
                        <a:rPr lang="en-US" sz="1200">
                          <a:effectLst/>
                        </a:rPr>
                        <a:t> </a:t>
                      </a:r>
                      <a:endParaRPr lang="en-US" sz="1100">
                        <a:effectLst/>
                        <a:latin typeface="Calibri"/>
                        <a:ea typeface="Calibri"/>
                        <a:cs typeface="Times New Roman"/>
                      </a:endParaRPr>
                    </a:p>
                  </a:txBody>
                  <a:tcPr marL="0" marR="0" marT="0" marB="0"/>
                </a:tc>
                <a:extLst>
                  <a:ext uri="{0D108BD9-81ED-4DB2-BD59-A6C34878D82A}">
                    <a16:rowId xmlns:a16="http://schemas.microsoft.com/office/drawing/2014/main" val="10002"/>
                  </a:ext>
                </a:extLst>
              </a:tr>
              <a:tr h="0">
                <a:tc>
                  <a:txBody>
                    <a:bodyPr/>
                    <a:lstStyle/>
                    <a:p>
                      <a:pPr fontAlgn="base">
                        <a:lnSpc>
                          <a:spcPct val="115000"/>
                        </a:lnSpc>
                        <a:spcAft>
                          <a:spcPts val="0"/>
                        </a:spcAft>
                      </a:pPr>
                      <a:r>
                        <a:rPr lang="en-IN" sz="1200" u="none" strike="noStrike" dirty="0" err="1">
                          <a:solidFill>
                            <a:schemeClr val="tx1"/>
                          </a:solidFill>
                          <a:effectLst/>
                          <a:hlinkClick r:id="rId6"/>
                        </a:rPr>
                        <a:t>temporaryAccessPassAuthenticationMethod</a:t>
                      </a:r>
                      <a:r>
                        <a:rPr lang="en-US" sz="1200" dirty="0">
                          <a:solidFill>
                            <a:schemeClr val="tx1"/>
                          </a:solidFill>
                          <a:effectLst/>
                        </a:rPr>
                        <a:t> </a:t>
                      </a:r>
                      <a:endParaRPr lang="en-US" sz="1100" dirty="0">
                        <a:solidFill>
                          <a:schemeClr val="tx1"/>
                        </a:solidFill>
                        <a:effectLst/>
                        <a:latin typeface="Calibri"/>
                        <a:ea typeface="Calibri"/>
                        <a:cs typeface="Times New Roman"/>
                      </a:endParaRPr>
                    </a:p>
                  </a:txBody>
                  <a:tcPr marL="0" marR="0" marT="0" marB="0">
                    <a:noFill/>
                  </a:tcPr>
                </a:tc>
                <a:tc>
                  <a:txBody>
                    <a:bodyPr/>
                    <a:lstStyle/>
                    <a:p>
                      <a:pPr fontAlgn="base">
                        <a:lnSpc>
                          <a:spcPct val="115000"/>
                        </a:lnSpc>
                        <a:spcAft>
                          <a:spcPts val="0"/>
                        </a:spcAft>
                      </a:pPr>
                      <a:r>
                        <a:rPr lang="en-IN" sz="1200">
                          <a:effectLst/>
                        </a:rPr>
                        <a:t>A time-limited passcode that serves as a strong credential and allows onboarding of passwordless credentials.</a:t>
                      </a:r>
                      <a:r>
                        <a:rPr lang="en-US" sz="1200">
                          <a:effectLst/>
                        </a:rPr>
                        <a:t> </a:t>
                      </a:r>
                      <a:endParaRPr lang="en-US" sz="1100">
                        <a:effectLst/>
                        <a:latin typeface="Calibri"/>
                        <a:ea typeface="Calibri"/>
                        <a:cs typeface="Times New Roman"/>
                      </a:endParaRPr>
                    </a:p>
                  </a:txBody>
                  <a:tcPr marL="0" marR="0" marT="0" marB="0"/>
                </a:tc>
                <a:tc>
                  <a:txBody>
                    <a:bodyPr/>
                    <a:lstStyle/>
                    <a:p>
                      <a:pPr fontAlgn="base">
                        <a:lnSpc>
                          <a:spcPct val="115000"/>
                        </a:lnSpc>
                        <a:spcAft>
                          <a:spcPts val="0"/>
                        </a:spcAft>
                      </a:pPr>
                      <a:r>
                        <a:rPr lang="en-US" sz="1200" dirty="0">
                          <a:effectLst/>
                        </a:rPr>
                        <a:t> </a:t>
                      </a:r>
                      <a:endParaRPr lang="en-US" sz="1100" dirty="0">
                        <a:effectLst/>
                        <a:latin typeface="Calibri"/>
                        <a:ea typeface="Calibri"/>
                        <a:cs typeface="Times New Roman"/>
                      </a:endParaRPr>
                    </a:p>
                  </a:txBody>
                  <a:tcPr marL="0" marR="0" marT="0" marB="0"/>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55845911"/>
              </p:ext>
            </p:extLst>
          </p:nvPr>
        </p:nvGraphicFramePr>
        <p:xfrm>
          <a:off x="552090" y="5305245"/>
          <a:ext cx="11138735" cy="617665"/>
        </p:xfrm>
        <a:graphic>
          <a:graphicData uri="http://schemas.openxmlformats.org/drawingml/2006/table">
            <a:tbl>
              <a:tblPr firstRow="1" firstCol="1" bandRow="1"/>
              <a:tblGrid>
                <a:gridCol w="4986068">
                  <a:extLst>
                    <a:ext uri="{9D8B030D-6E8A-4147-A177-3AD203B41FA5}">
                      <a16:colId xmlns:a16="http://schemas.microsoft.com/office/drawing/2014/main" val="20000"/>
                    </a:ext>
                  </a:extLst>
                </a:gridCol>
                <a:gridCol w="2950234">
                  <a:extLst>
                    <a:ext uri="{9D8B030D-6E8A-4147-A177-3AD203B41FA5}">
                      <a16:colId xmlns:a16="http://schemas.microsoft.com/office/drawing/2014/main" val="20001"/>
                    </a:ext>
                  </a:extLst>
                </a:gridCol>
                <a:gridCol w="3202433">
                  <a:extLst>
                    <a:ext uri="{9D8B030D-6E8A-4147-A177-3AD203B41FA5}">
                      <a16:colId xmlns:a16="http://schemas.microsoft.com/office/drawing/2014/main" val="20002"/>
                    </a:ext>
                  </a:extLst>
                </a:gridCol>
              </a:tblGrid>
              <a:tr h="574533">
                <a:tc>
                  <a:txBody>
                    <a:bodyPr/>
                    <a:lstStyle/>
                    <a:p>
                      <a:pPr fontAlgn="base">
                        <a:lnSpc>
                          <a:spcPct val="115000"/>
                        </a:lnSpc>
                        <a:spcAft>
                          <a:spcPts val="0"/>
                        </a:spcAft>
                      </a:pPr>
                      <a:r>
                        <a:rPr lang="en-IN" sz="1200" u="none" strike="noStrike" dirty="0" err="1">
                          <a:solidFill>
                            <a:srgbClr val="0000FF"/>
                          </a:solidFill>
                          <a:effectLst/>
                          <a:latin typeface="Times New Roman"/>
                          <a:ea typeface="Times New Roman"/>
                          <a:cs typeface="Times New Roman"/>
                          <a:hlinkClick r:id="rId7"/>
                        </a:rPr>
                        <a:t>windowsHelloForBusinessAuthenticationMethod</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Windows Hello for Business is a </a:t>
                      </a:r>
                      <a:r>
                        <a:rPr lang="en-IN" sz="1200" dirty="0" err="1">
                          <a:effectLst/>
                          <a:latin typeface="Times New Roman"/>
                          <a:ea typeface="Times New Roman"/>
                          <a:cs typeface="Times New Roman"/>
                        </a:rPr>
                        <a:t>passwordless</a:t>
                      </a:r>
                      <a:r>
                        <a:rPr lang="en-IN" sz="1200" dirty="0">
                          <a:effectLst/>
                          <a:latin typeface="Times New Roman"/>
                          <a:ea typeface="Times New Roman"/>
                          <a:cs typeface="Times New Roman"/>
                        </a:rPr>
                        <a:t> sign-in method on Windows devices.</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See devices where a user has enabled Windows Hello for Business sign-in. Delete a Windows Hello for Business credential.</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16960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50240" y="419735"/>
            <a:ext cx="10686336" cy="619760"/>
          </a:xfrm>
        </p:spPr>
        <p:txBody>
          <a:bodyPr>
            <a:normAutofit/>
          </a:bodyPr>
          <a:lstStyle/>
          <a:p>
            <a:r>
              <a:rPr lang="en-IN" sz="3200" b="1" dirty="0"/>
              <a:t>Azure </a:t>
            </a:r>
            <a:r>
              <a:rPr lang="en-IN" sz="3200" b="1" dirty="0" err="1"/>
              <a:t>Athentication</a:t>
            </a:r>
            <a:r>
              <a:rPr lang="en-IN" sz="3200" b="1" dirty="0"/>
              <a:t> and it’s methods</a:t>
            </a:r>
            <a:endParaRPr lang="en-US" sz="3200" dirty="0"/>
          </a:p>
        </p:txBody>
      </p:sp>
      <p:sp>
        <p:nvSpPr>
          <p:cNvPr id="3" name="Rectangle 2"/>
          <p:cNvSpPr/>
          <p:nvPr/>
        </p:nvSpPr>
        <p:spPr>
          <a:xfrm>
            <a:off x="650240" y="1005873"/>
            <a:ext cx="11040586" cy="369332"/>
          </a:xfrm>
          <a:prstGeom prst="rect">
            <a:avLst/>
          </a:prstGeom>
        </p:spPr>
        <p:txBody>
          <a:bodyPr wrap="square">
            <a:spAutoFit/>
          </a:bodyPr>
          <a:lstStyle/>
          <a:p>
            <a:endParaRPr lang="en-US" dirty="0">
              <a:solidFill>
                <a:prstClr val="black"/>
              </a:solidFill>
            </a:endParaRPr>
          </a:p>
        </p:txBody>
      </p:sp>
      <p:sp>
        <p:nvSpPr>
          <p:cNvPr id="5" name="Rectangle 4"/>
          <p:cNvSpPr/>
          <p:nvPr/>
        </p:nvSpPr>
        <p:spPr>
          <a:xfrm>
            <a:off x="650240" y="1005873"/>
            <a:ext cx="10779760" cy="573298"/>
          </a:xfrm>
          <a:prstGeom prst="rect">
            <a:avLst/>
          </a:prstGeom>
        </p:spPr>
        <p:txBody>
          <a:bodyPr wrap="square">
            <a:spAutoFit/>
          </a:bodyPr>
          <a:lstStyle/>
          <a:p>
            <a:pPr fontAlgn="base">
              <a:lnSpc>
                <a:spcPct val="115000"/>
              </a:lnSpc>
            </a:pPr>
            <a:r>
              <a:rPr lang="en-IN" sz="1400" dirty="0"/>
              <a:t>The following authentication methods are not yet supported in Microsoft Graph v1.0.</a:t>
            </a:r>
            <a:r>
              <a:rPr lang="en-US" sz="1400" dirty="0"/>
              <a:t> </a:t>
            </a:r>
          </a:p>
          <a:p>
            <a:pPr fontAlgn="base">
              <a:lnSpc>
                <a:spcPct val="115000"/>
              </a:lnSpc>
            </a:pPr>
            <a:endParaRPr lang="en-US" sz="1400" dirty="0">
              <a:solidFill>
                <a:prstClr val="black"/>
              </a:solidFill>
              <a:ea typeface="Calibri"/>
              <a:cs typeface="Times New Roman"/>
            </a:endParaRPr>
          </a:p>
        </p:txBody>
      </p:sp>
      <p:graphicFrame>
        <p:nvGraphicFramePr>
          <p:cNvPr id="8" name="Table 7"/>
          <p:cNvGraphicFramePr>
            <a:graphicFrameLocks noGrp="1"/>
          </p:cNvGraphicFramePr>
          <p:nvPr>
            <p:extLst>
              <p:ext uri="{D42A27DB-BD31-4B8C-83A1-F6EECF244321}">
                <p14:modId xmlns:p14="http://schemas.microsoft.com/office/powerpoint/2010/main" val="490896970"/>
              </p:ext>
            </p:extLst>
          </p:nvPr>
        </p:nvGraphicFramePr>
        <p:xfrm>
          <a:off x="650240" y="1375205"/>
          <a:ext cx="10771134" cy="1011747"/>
        </p:xfrm>
        <a:graphic>
          <a:graphicData uri="http://schemas.openxmlformats.org/drawingml/2006/table">
            <a:tbl>
              <a:tblPr firstRow="1" firstCol="1" bandRow="1"/>
              <a:tblGrid>
                <a:gridCol w="1920432">
                  <a:extLst>
                    <a:ext uri="{9D8B030D-6E8A-4147-A177-3AD203B41FA5}">
                      <a16:colId xmlns:a16="http://schemas.microsoft.com/office/drawing/2014/main" val="20000"/>
                    </a:ext>
                  </a:extLst>
                </a:gridCol>
                <a:gridCol w="4019909">
                  <a:extLst>
                    <a:ext uri="{9D8B030D-6E8A-4147-A177-3AD203B41FA5}">
                      <a16:colId xmlns:a16="http://schemas.microsoft.com/office/drawing/2014/main" val="20001"/>
                    </a:ext>
                  </a:extLst>
                </a:gridCol>
                <a:gridCol w="4830793">
                  <a:extLst>
                    <a:ext uri="{9D8B030D-6E8A-4147-A177-3AD203B41FA5}">
                      <a16:colId xmlns:a16="http://schemas.microsoft.com/office/drawing/2014/main" val="20002"/>
                    </a:ext>
                  </a:extLst>
                </a:gridCol>
              </a:tblGrid>
              <a:tr h="0">
                <a:tc>
                  <a:txBody>
                    <a:bodyPr/>
                    <a:lstStyle/>
                    <a:p>
                      <a:pPr fontAlgn="base">
                        <a:lnSpc>
                          <a:spcPct val="115000"/>
                        </a:lnSpc>
                        <a:spcAft>
                          <a:spcPts val="0"/>
                        </a:spcAft>
                      </a:pPr>
                      <a:r>
                        <a:rPr lang="en-IN" sz="1200" b="1" dirty="0">
                          <a:effectLst/>
                          <a:latin typeface="Times New Roman"/>
                          <a:ea typeface="Times New Roman"/>
                          <a:cs typeface="Times New Roman"/>
                        </a:rPr>
                        <a:t>Authentication method</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b="1">
                          <a:effectLst/>
                          <a:latin typeface="Times New Roman"/>
                          <a:ea typeface="Times New Roman"/>
                          <a:cs typeface="Times New Roman"/>
                        </a:rPr>
                        <a:t>Description</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b="1">
                          <a:effectLst/>
                          <a:latin typeface="Times New Roman"/>
                          <a:ea typeface="Times New Roman"/>
                          <a:cs typeface="Times New Roman"/>
                        </a:rPr>
                        <a:t>Examples</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0"/>
                  </a:ext>
                </a:extLst>
              </a:tr>
              <a:tr h="0">
                <a:tc>
                  <a:txBody>
                    <a:bodyPr/>
                    <a:lstStyle/>
                    <a:p>
                      <a:pPr fontAlgn="base">
                        <a:lnSpc>
                          <a:spcPct val="115000"/>
                        </a:lnSpc>
                        <a:spcAft>
                          <a:spcPts val="0"/>
                        </a:spcAft>
                      </a:pPr>
                      <a:r>
                        <a:rPr lang="en-IN" sz="1200">
                          <a:effectLst/>
                          <a:latin typeface="Times New Roman"/>
                          <a:ea typeface="Times New Roman"/>
                          <a:cs typeface="Times New Roman"/>
                        </a:rPr>
                        <a:t>Password</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A password is currently the default primary authentication method in Azure AD.</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Reset a user's password.</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1"/>
                  </a:ext>
                </a:extLst>
              </a:tr>
              <a:tr h="0">
                <a:tc>
                  <a:txBody>
                    <a:bodyPr/>
                    <a:lstStyle/>
                    <a:p>
                      <a:pPr fontAlgn="base">
                        <a:lnSpc>
                          <a:spcPct val="115000"/>
                        </a:lnSpc>
                        <a:spcAft>
                          <a:spcPts val="0"/>
                        </a:spcAft>
                      </a:pPr>
                      <a:r>
                        <a:rPr lang="en-IN" sz="1200">
                          <a:effectLst/>
                          <a:latin typeface="Times New Roman"/>
                          <a:ea typeface="Times New Roman"/>
                          <a:cs typeface="Times New Roman"/>
                        </a:rPr>
                        <a:t>phoneAuthenticationMethod (not yet supported)</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A phone can be used by a user to authenticate using </a:t>
                      </a:r>
                      <a:r>
                        <a:rPr lang="en-IN" sz="1200" u="none" strike="noStrike">
                          <a:solidFill>
                            <a:srgbClr val="0000FF"/>
                          </a:solidFill>
                          <a:effectLst/>
                          <a:latin typeface="Times New Roman"/>
                          <a:ea typeface="Times New Roman"/>
                          <a:cs typeface="Times New Roman"/>
                          <a:hlinkClick r:id="rId3"/>
                        </a:rPr>
                        <a:t>SMS or voice calls</a:t>
                      </a:r>
                      <a:r>
                        <a:rPr lang="en-IN" sz="1200">
                          <a:effectLst/>
                          <a:latin typeface="Times New Roman"/>
                          <a:ea typeface="Times New Roman"/>
                          <a:cs typeface="Times New Roman"/>
                        </a:rPr>
                        <a:t> (as allowed by policy).</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See a user's authentication phone numbers. Add, update, or remove a phone number to a user. Enable or disable a primary mobile phone for SMS sign-in.</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683216021"/>
              </p:ext>
            </p:extLst>
          </p:nvPr>
        </p:nvGraphicFramePr>
        <p:xfrm>
          <a:off x="650239" y="2572674"/>
          <a:ext cx="10546847" cy="1432371"/>
        </p:xfrm>
        <a:graphic>
          <a:graphicData uri="http://schemas.openxmlformats.org/drawingml/2006/table">
            <a:tbl>
              <a:tblPr firstRow="1" firstCol="1" bandRow="1"/>
              <a:tblGrid>
                <a:gridCol w="1894553">
                  <a:extLst>
                    <a:ext uri="{9D8B030D-6E8A-4147-A177-3AD203B41FA5}">
                      <a16:colId xmlns:a16="http://schemas.microsoft.com/office/drawing/2014/main" val="20000"/>
                    </a:ext>
                  </a:extLst>
                </a:gridCol>
                <a:gridCol w="4116131">
                  <a:extLst>
                    <a:ext uri="{9D8B030D-6E8A-4147-A177-3AD203B41FA5}">
                      <a16:colId xmlns:a16="http://schemas.microsoft.com/office/drawing/2014/main" val="20001"/>
                    </a:ext>
                  </a:extLst>
                </a:gridCol>
                <a:gridCol w="4536163">
                  <a:extLst>
                    <a:ext uri="{9D8B030D-6E8A-4147-A177-3AD203B41FA5}">
                      <a16:colId xmlns:a16="http://schemas.microsoft.com/office/drawing/2014/main" val="20002"/>
                    </a:ext>
                  </a:extLst>
                </a:gridCol>
              </a:tblGrid>
              <a:tr h="0">
                <a:tc>
                  <a:txBody>
                    <a:bodyPr/>
                    <a:lstStyle/>
                    <a:p>
                      <a:pPr fontAlgn="base">
                        <a:lnSpc>
                          <a:spcPct val="115000"/>
                        </a:lnSpc>
                        <a:spcAft>
                          <a:spcPts val="0"/>
                        </a:spcAft>
                      </a:pPr>
                      <a:r>
                        <a:rPr lang="en-IN" sz="1200" dirty="0">
                          <a:effectLst/>
                          <a:latin typeface="Times New Roman"/>
                          <a:ea typeface="Times New Roman"/>
                          <a:cs typeface="Times New Roman"/>
                        </a:rPr>
                        <a:t>Email</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An email address can be user by a user as part of the Self-Service Password Reset (SSPR) process.</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See a user's authentication email address. Add, update, or remove an email address to a user.</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0"/>
                  </a:ext>
                </a:extLst>
              </a:tr>
              <a:tr h="0">
                <a:tc>
                  <a:txBody>
                    <a:bodyPr/>
                    <a:lstStyle/>
                    <a:p>
                      <a:pPr fontAlgn="base">
                        <a:lnSpc>
                          <a:spcPct val="115000"/>
                        </a:lnSpc>
                        <a:spcAft>
                          <a:spcPts val="0"/>
                        </a:spcAft>
                      </a:pPr>
                      <a:r>
                        <a:rPr lang="en-IN" sz="1200" dirty="0">
                          <a:effectLst/>
                          <a:latin typeface="Times New Roman"/>
                          <a:ea typeface="Times New Roman"/>
                          <a:cs typeface="Times New Roman"/>
                        </a:rPr>
                        <a:t>Hardware token</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Allow users to perform multifactor authentication using a physical device that provides a one-time code.</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Get a hardware token assigned to a user.</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1"/>
                  </a:ext>
                </a:extLst>
              </a:tr>
              <a:tr h="0">
                <a:tc>
                  <a:txBody>
                    <a:bodyPr/>
                    <a:lstStyle/>
                    <a:p>
                      <a:pPr fontAlgn="base">
                        <a:lnSpc>
                          <a:spcPct val="115000"/>
                        </a:lnSpc>
                        <a:spcAft>
                          <a:spcPts val="0"/>
                        </a:spcAft>
                      </a:pPr>
                      <a:r>
                        <a:rPr lang="en-IN" sz="1200">
                          <a:effectLst/>
                          <a:latin typeface="Times New Roman"/>
                          <a:ea typeface="Times New Roman"/>
                          <a:cs typeface="Times New Roman"/>
                        </a:rPr>
                        <a:t>Software token</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Allow users to perform multifactor authentication using an application that supports the OAUTH specification and provides a one-time code.</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Get and delete a software token assigned to a user.</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2"/>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02746510"/>
              </p:ext>
            </p:extLst>
          </p:nvPr>
        </p:nvGraphicFramePr>
        <p:xfrm>
          <a:off x="497904" y="4134192"/>
          <a:ext cx="11192922" cy="1852995"/>
        </p:xfrm>
        <a:graphic>
          <a:graphicData uri="http://schemas.openxmlformats.org/drawingml/2006/table">
            <a:tbl>
              <a:tblPr firstRow="1" firstCol="1" bandRow="1"/>
              <a:tblGrid>
                <a:gridCol w="2152699">
                  <a:extLst>
                    <a:ext uri="{9D8B030D-6E8A-4147-A177-3AD203B41FA5}">
                      <a16:colId xmlns:a16="http://schemas.microsoft.com/office/drawing/2014/main" val="20000"/>
                    </a:ext>
                  </a:extLst>
                </a:gridCol>
                <a:gridCol w="3003171">
                  <a:extLst>
                    <a:ext uri="{9D8B030D-6E8A-4147-A177-3AD203B41FA5}">
                      <a16:colId xmlns:a16="http://schemas.microsoft.com/office/drawing/2014/main" val="20001"/>
                    </a:ext>
                  </a:extLst>
                </a:gridCol>
                <a:gridCol w="6037052">
                  <a:extLst>
                    <a:ext uri="{9D8B030D-6E8A-4147-A177-3AD203B41FA5}">
                      <a16:colId xmlns:a16="http://schemas.microsoft.com/office/drawing/2014/main" val="20002"/>
                    </a:ext>
                  </a:extLst>
                </a:gridCol>
              </a:tblGrid>
              <a:tr h="0">
                <a:tc>
                  <a:txBody>
                    <a:bodyPr/>
                    <a:lstStyle/>
                    <a:p>
                      <a:pPr fontAlgn="base">
                        <a:lnSpc>
                          <a:spcPct val="115000"/>
                        </a:lnSpc>
                        <a:spcAft>
                          <a:spcPts val="0"/>
                        </a:spcAft>
                      </a:pPr>
                      <a:r>
                        <a:rPr lang="en-IN" sz="1200" dirty="0">
                          <a:effectLst/>
                          <a:latin typeface="Times New Roman"/>
                          <a:ea typeface="Times New Roman"/>
                          <a:cs typeface="Times New Roman"/>
                        </a:rPr>
                        <a:t>Security questions and answers</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Allow users to validate their identity when performing a self-service password reset.</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Delete a security question a user registered.</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0"/>
                  </a:ext>
                </a:extLst>
              </a:tr>
              <a:tr h="0">
                <a:tc>
                  <a:txBody>
                    <a:bodyPr/>
                    <a:lstStyle/>
                    <a:p>
                      <a:pPr fontAlgn="base">
                        <a:lnSpc>
                          <a:spcPct val="115000"/>
                        </a:lnSpc>
                        <a:spcAft>
                          <a:spcPts val="0"/>
                        </a:spcAft>
                      </a:pPr>
                      <a:r>
                        <a:rPr lang="en-IN" sz="1200" dirty="0">
                          <a:effectLst/>
                          <a:latin typeface="Times New Roman"/>
                          <a:ea typeface="Times New Roman"/>
                          <a:cs typeface="Times New Roman"/>
                        </a:rPr>
                        <a:t>Default method</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Represents the method the user has selected as default for performing multi-factor authentication.</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Change a user's default MFA method.</a:t>
                      </a:r>
                      <a:r>
                        <a:rPr lang="en-US" sz="1200" dirty="0">
                          <a:effectLst/>
                          <a:latin typeface="Times New Roman"/>
                          <a:ea typeface="Times New Roman"/>
                          <a:cs typeface="Times New Roman"/>
                        </a:rPr>
                        <a:t> </a:t>
                      </a:r>
                      <a:br>
                        <a:rPr lang="en-US" sz="1200" dirty="0">
                          <a:effectLst/>
                          <a:latin typeface="Times New Roman"/>
                          <a:ea typeface="Times New Roman"/>
                          <a:cs typeface="Times New Roman"/>
                        </a:rPr>
                      </a:br>
                      <a:r>
                        <a:rPr lang="en-IN" sz="1200" b="1" dirty="0">
                          <a:effectLst/>
                          <a:latin typeface="Times New Roman"/>
                          <a:ea typeface="Times New Roman"/>
                          <a:cs typeface="Times New Roman"/>
                        </a:rPr>
                        <a:t>NOTE:</a:t>
                      </a:r>
                      <a:r>
                        <a:rPr lang="en-IN" sz="1200" dirty="0">
                          <a:effectLst/>
                          <a:latin typeface="Times New Roman"/>
                          <a:ea typeface="Times New Roman"/>
                          <a:cs typeface="Times New Roman"/>
                        </a:rPr>
                        <a:t> Managing the details of the default method is currently supported only through the MSOL </a:t>
                      </a:r>
                      <a:r>
                        <a:rPr lang="en-IN" sz="900" dirty="0">
                          <a:effectLst/>
                          <a:latin typeface="Consolas"/>
                          <a:ea typeface="Times New Roman"/>
                          <a:cs typeface="Times New Roman"/>
                        </a:rPr>
                        <a:t>Get-</a:t>
                      </a:r>
                      <a:r>
                        <a:rPr lang="en-IN" sz="900" dirty="0" err="1">
                          <a:effectLst/>
                          <a:latin typeface="Consolas"/>
                          <a:ea typeface="Times New Roman"/>
                          <a:cs typeface="Times New Roman"/>
                        </a:rPr>
                        <a:t>MsolUser</a:t>
                      </a:r>
                      <a:r>
                        <a:rPr lang="en-IN" sz="1200" dirty="0">
                          <a:effectLst/>
                          <a:latin typeface="Times New Roman"/>
                          <a:ea typeface="Times New Roman"/>
                          <a:cs typeface="Times New Roman"/>
                        </a:rPr>
                        <a:t> and </a:t>
                      </a:r>
                      <a:r>
                        <a:rPr lang="en-IN" sz="900" dirty="0">
                          <a:effectLst/>
                          <a:latin typeface="Consolas"/>
                          <a:ea typeface="Times New Roman"/>
                          <a:cs typeface="Times New Roman"/>
                        </a:rPr>
                        <a:t>Set-</a:t>
                      </a:r>
                      <a:r>
                        <a:rPr lang="en-IN" sz="900" dirty="0" err="1">
                          <a:effectLst/>
                          <a:latin typeface="Consolas"/>
                          <a:ea typeface="Times New Roman"/>
                          <a:cs typeface="Times New Roman"/>
                        </a:rPr>
                        <a:t>MsolUser</a:t>
                      </a:r>
                      <a:r>
                        <a:rPr lang="en-IN" sz="1200" dirty="0">
                          <a:effectLst/>
                          <a:latin typeface="Times New Roman"/>
                          <a:ea typeface="Times New Roman"/>
                          <a:cs typeface="Times New Roman"/>
                        </a:rPr>
                        <a:t> </a:t>
                      </a:r>
                      <a:r>
                        <a:rPr lang="en-IN" sz="1200" dirty="0" err="1">
                          <a:effectLst/>
                          <a:latin typeface="Times New Roman"/>
                          <a:ea typeface="Times New Roman"/>
                          <a:cs typeface="Times New Roman"/>
                        </a:rPr>
                        <a:t>cmdlets</a:t>
                      </a:r>
                      <a:r>
                        <a:rPr lang="en-IN" sz="1200" dirty="0">
                          <a:effectLst/>
                          <a:latin typeface="Times New Roman"/>
                          <a:ea typeface="Times New Roman"/>
                          <a:cs typeface="Times New Roman"/>
                        </a:rPr>
                        <a:t>, using the </a:t>
                      </a:r>
                      <a:r>
                        <a:rPr lang="en-IN" sz="1200" b="1" dirty="0" err="1">
                          <a:effectLst/>
                          <a:latin typeface="Times New Roman"/>
                          <a:ea typeface="Times New Roman"/>
                          <a:cs typeface="Times New Roman"/>
                        </a:rPr>
                        <a:t>StrongAuthenticationMethods</a:t>
                      </a:r>
                      <a:r>
                        <a:rPr lang="en-IN" sz="1200" dirty="0">
                          <a:effectLst/>
                          <a:latin typeface="Times New Roman"/>
                          <a:ea typeface="Times New Roman"/>
                          <a:cs typeface="Times New Roman"/>
                        </a:rPr>
                        <a:t> property.</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1"/>
                  </a:ext>
                </a:extLst>
              </a:tr>
              <a:tr h="0">
                <a:tc>
                  <a:txBody>
                    <a:bodyPr/>
                    <a:lstStyle/>
                    <a:p>
                      <a:pPr fontAlgn="base">
                        <a:lnSpc>
                          <a:spcPct val="115000"/>
                        </a:lnSpc>
                        <a:spcAft>
                          <a:spcPts val="0"/>
                        </a:spcAft>
                      </a:pPr>
                      <a:r>
                        <a:rPr lang="en-IN" sz="1200">
                          <a:effectLst/>
                          <a:latin typeface="Times New Roman"/>
                          <a:ea typeface="Times New Roman"/>
                          <a:cs typeface="Times New Roman"/>
                        </a:rPr>
                        <a:t>Require re-register MFA</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a:effectLst/>
                          <a:latin typeface="Times New Roman"/>
                          <a:ea typeface="Times New Roman"/>
                          <a:cs typeface="Times New Roman"/>
                        </a:rPr>
                        <a:t>Represents a configuration that requires that when user signs in next time, they're requested to set up a new MFA authentication method.</a:t>
                      </a:r>
                      <a:r>
                        <a:rPr lang="en-US" sz="1200">
                          <a:effectLst/>
                          <a:latin typeface="Times New Roman"/>
                          <a:ea typeface="Times New Roman"/>
                          <a:cs typeface="Times New Roman"/>
                        </a:rPr>
                        <a:t> </a:t>
                      </a:r>
                      <a:endParaRPr lang="en-US" sz="1100">
                        <a:effectLst/>
                        <a:latin typeface="Calibri"/>
                        <a:ea typeface="Calibri"/>
                        <a:cs typeface="Times New Roman"/>
                      </a:endParaRPr>
                    </a:p>
                  </a:txBody>
                  <a:tcPr marL="0" marR="0" marT="0" marB="0">
                    <a:lnL>
                      <a:noFill/>
                    </a:lnL>
                    <a:lnR>
                      <a:noFill/>
                    </a:lnR>
                    <a:lnT>
                      <a:noFill/>
                    </a:lnT>
                    <a:lnB>
                      <a:noFill/>
                    </a:lnB>
                  </a:tcPr>
                </a:tc>
                <a:tc>
                  <a:txBody>
                    <a:bodyPr/>
                    <a:lstStyle/>
                    <a:p>
                      <a:pPr fontAlgn="base">
                        <a:lnSpc>
                          <a:spcPct val="115000"/>
                        </a:lnSpc>
                        <a:spcAft>
                          <a:spcPts val="0"/>
                        </a:spcAft>
                      </a:pPr>
                      <a:r>
                        <a:rPr lang="en-IN" sz="1200" dirty="0">
                          <a:effectLst/>
                          <a:latin typeface="Times New Roman"/>
                          <a:ea typeface="Times New Roman"/>
                          <a:cs typeface="Times New Roman"/>
                        </a:rPr>
                        <a:t>Allow the user to set up new MFA methods, for example, if they changed their authentication device.</a:t>
                      </a:r>
                      <a:r>
                        <a:rPr lang="en-US" sz="1200" dirty="0">
                          <a:effectLst/>
                          <a:latin typeface="Times New Roman"/>
                          <a:ea typeface="Times New Roman"/>
                          <a:cs typeface="Times New Roman"/>
                        </a:rPr>
                        <a:t> </a:t>
                      </a:r>
                      <a:br>
                        <a:rPr lang="en-US" sz="1200" dirty="0">
                          <a:effectLst/>
                          <a:latin typeface="Times New Roman"/>
                          <a:ea typeface="Times New Roman"/>
                          <a:cs typeface="Times New Roman"/>
                        </a:rPr>
                      </a:br>
                      <a:r>
                        <a:rPr lang="en-IN" sz="1200" b="1" dirty="0">
                          <a:effectLst/>
                          <a:latin typeface="Times New Roman"/>
                          <a:ea typeface="Times New Roman"/>
                          <a:cs typeface="Times New Roman"/>
                        </a:rPr>
                        <a:t>NOTE:</a:t>
                      </a:r>
                      <a:r>
                        <a:rPr lang="en-IN" sz="1200" dirty="0">
                          <a:effectLst/>
                          <a:latin typeface="Times New Roman"/>
                          <a:ea typeface="Times New Roman"/>
                          <a:cs typeface="Times New Roman"/>
                        </a:rPr>
                        <a:t> This feature is currently supported only through the </a:t>
                      </a:r>
                      <a:r>
                        <a:rPr lang="en-IN" sz="1200" dirty="0" err="1">
                          <a:effectLst/>
                          <a:latin typeface="Times New Roman"/>
                          <a:ea typeface="Times New Roman"/>
                          <a:cs typeface="Times New Roman"/>
                        </a:rPr>
                        <a:t>MSOL</a:t>
                      </a:r>
                      <a:r>
                        <a:rPr lang="en-IN" sz="900" dirty="0" err="1">
                          <a:effectLst/>
                          <a:latin typeface="Consolas"/>
                          <a:ea typeface="Times New Roman"/>
                          <a:cs typeface="Times New Roman"/>
                        </a:rPr>
                        <a:t>Set-MsolUser</a:t>
                      </a:r>
                      <a:r>
                        <a:rPr lang="en-IN" sz="1200" dirty="0">
                          <a:effectLst/>
                          <a:latin typeface="Times New Roman"/>
                          <a:ea typeface="Times New Roman"/>
                          <a:cs typeface="Times New Roman"/>
                        </a:rPr>
                        <a:t> </a:t>
                      </a:r>
                      <a:r>
                        <a:rPr lang="en-IN" sz="1200" dirty="0" err="1">
                          <a:effectLst/>
                          <a:latin typeface="Times New Roman"/>
                          <a:ea typeface="Times New Roman"/>
                          <a:cs typeface="Times New Roman"/>
                        </a:rPr>
                        <a:t>cmdlet</a:t>
                      </a:r>
                      <a:r>
                        <a:rPr lang="en-IN" sz="1200" dirty="0">
                          <a:effectLst/>
                          <a:latin typeface="Times New Roman"/>
                          <a:ea typeface="Times New Roman"/>
                          <a:cs typeface="Times New Roman"/>
                        </a:rPr>
                        <a:t>, using the </a:t>
                      </a:r>
                      <a:r>
                        <a:rPr lang="en-IN" sz="1200" b="1" dirty="0" err="1">
                          <a:effectLst/>
                          <a:latin typeface="Times New Roman"/>
                          <a:ea typeface="Times New Roman"/>
                          <a:cs typeface="Times New Roman"/>
                        </a:rPr>
                        <a:t>StrongAuthenticationMethods</a:t>
                      </a:r>
                      <a:r>
                        <a:rPr lang="en-IN" sz="1200" dirty="0">
                          <a:effectLst/>
                          <a:latin typeface="Times New Roman"/>
                          <a:ea typeface="Times New Roman"/>
                          <a:cs typeface="Times New Roman"/>
                        </a:rPr>
                        <a:t> property.</a:t>
                      </a:r>
                      <a:r>
                        <a:rPr lang="en-US" sz="1200" dirty="0">
                          <a:effectLst/>
                          <a:latin typeface="Times New Roman"/>
                          <a:ea typeface="Times New Roman"/>
                          <a:cs typeface="Times New Roman"/>
                        </a:rPr>
                        <a:t> </a:t>
                      </a:r>
                      <a:endParaRPr lang="en-US" sz="1100" dirty="0">
                        <a:effectLst/>
                        <a:latin typeface="Calibri"/>
                        <a:ea typeface="Calibri"/>
                        <a:cs typeface="Times New Roman"/>
                      </a:endParaRPr>
                    </a:p>
                  </a:txBody>
                  <a:tcPr marL="0" marR="0" marT="0" marB="0">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65921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650240" y="1005873"/>
            <a:ext cx="11040586" cy="369332"/>
          </a:xfrm>
          <a:prstGeom prst="rect">
            <a:avLst/>
          </a:prstGeom>
        </p:spPr>
        <p:txBody>
          <a:bodyPr wrap="square">
            <a:spAutoFit/>
          </a:bodyPr>
          <a:lstStyle/>
          <a:p>
            <a:endParaRPr lang="en-US" dirty="0">
              <a:solidFill>
                <a:prstClr val="black"/>
              </a:solidFill>
            </a:endParaRPr>
          </a:p>
        </p:txBody>
      </p:sp>
      <p:pic>
        <p:nvPicPr>
          <p:cNvPr id="11" name="Picture 10"/>
          <p:cNvPicPr/>
          <p:nvPr/>
        </p:nvPicPr>
        <p:blipFill>
          <a:blip r:embed="rId3"/>
          <a:stretch>
            <a:fillRect/>
          </a:stretch>
        </p:blipFill>
        <p:spPr>
          <a:xfrm>
            <a:off x="562154" y="458818"/>
            <a:ext cx="11128672" cy="5648684"/>
          </a:xfrm>
          <a:prstGeom prst="rect">
            <a:avLst/>
          </a:prstGeom>
        </p:spPr>
      </p:pic>
    </p:spTree>
    <p:extLst>
      <p:ext uri="{BB962C8B-B14F-4D97-AF65-F5344CB8AC3E}">
        <p14:creationId xmlns:p14="http://schemas.microsoft.com/office/powerpoint/2010/main" val="3617475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09" y="918125"/>
            <a:ext cx="11022641"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091" y="228850"/>
            <a:ext cx="11122186"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671" y="2245275"/>
            <a:ext cx="11122186" cy="86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444" y="3003081"/>
            <a:ext cx="11022639"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91" y="4428117"/>
            <a:ext cx="10956251"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581" y="5111042"/>
            <a:ext cx="10919761" cy="1126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7775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820976" y="419735"/>
            <a:ext cx="10515600" cy="619760"/>
          </a:xfrm>
        </p:spPr>
        <p:txBody>
          <a:bodyPr>
            <a:normAutofit/>
          </a:bodyPr>
          <a:lstStyle/>
          <a:p>
            <a:r>
              <a:rPr lang="en-IN" sz="3200" b="1" dirty="0"/>
              <a:t>Azure Notification Hubs</a:t>
            </a:r>
            <a:endParaRPr lang="en-US"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342" y="1078302"/>
            <a:ext cx="11007307" cy="496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350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Notification Hubs</a:t>
            </a:r>
            <a:endParaRPr lang="en-US"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49" y="901699"/>
            <a:ext cx="10981426" cy="526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70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Notification Hubs</a:t>
            </a:r>
            <a:endParaRPr lang="en-US" sz="3200" dirty="0"/>
          </a:p>
        </p:txBody>
      </p:sp>
      <p:pic>
        <p:nvPicPr>
          <p:cNvPr id="5" name="Picture 4"/>
          <p:cNvPicPr/>
          <p:nvPr/>
        </p:nvPicPr>
        <p:blipFill>
          <a:blip r:embed="rId3"/>
          <a:stretch>
            <a:fillRect/>
          </a:stretch>
        </p:blipFill>
        <p:spPr>
          <a:xfrm>
            <a:off x="596660" y="1036320"/>
            <a:ext cx="10975580" cy="4988560"/>
          </a:xfrm>
          <a:prstGeom prst="rect">
            <a:avLst/>
          </a:prstGeom>
        </p:spPr>
      </p:pic>
    </p:spTree>
    <p:extLst>
      <p:ext uri="{BB962C8B-B14F-4D97-AF65-F5344CB8AC3E}">
        <p14:creationId xmlns:p14="http://schemas.microsoft.com/office/powerpoint/2010/main" val="1264350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p:nvPr/>
        </p:nvPicPr>
        <p:blipFill>
          <a:blip r:embed="rId3"/>
          <a:stretch>
            <a:fillRect/>
          </a:stretch>
        </p:blipFill>
        <p:spPr>
          <a:xfrm>
            <a:off x="619760" y="508000"/>
            <a:ext cx="10982960" cy="5608320"/>
          </a:xfrm>
          <a:prstGeom prst="rect">
            <a:avLst/>
          </a:prstGeom>
        </p:spPr>
        <p:style>
          <a:lnRef idx="2">
            <a:schemeClr val="accent5">
              <a:shade val="50000"/>
            </a:schemeClr>
          </a:lnRef>
          <a:fillRef idx="1">
            <a:schemeClr val="accent5"/>
          </a:fillRef>
          <a:effectRef idx="0">
            <a:schemeClr val="accent5"/>
          </a:effectRef>
          <a:fontRef idx="minor">
            <a:schemeClr val="lt1"/>
          </a:fontRef>
        </p:style>
      </p:pic>
      <p:sp>
        <p:nvSpPr>
          <p:cNvPr id="7" name="Rounded Rectangle 6"/>
          <p:cNvSpPr/>
          <p:nvPr/>
        </p:nvSpPr>
        <p:spPr>
          <a:xfrm>
            <a:off x="690880" y="5334000"/>
            <a:ext cx="3169920" cy="782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t>Data Center Tier 1</a:t>
            </a:r>
            <a:endParaRPr lang="en-US" b="1" dirty="0"/>
          </a:p>
        </p:txBody>
      </p:sp>
    </p:spTree>
    <p:extLst>
      <p:ext uri="{BB962C8B-B14F-4D97-AF65-F5344CB8AC3E}">
        <p14:creationId xmlns:p14="http://schemas.microsoft.com/office/powerpoint/2010/main" val="1281526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Notification Hubs</a:t>
            </a:r>
            <a:endParaRPr lang="en-US" sz="32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 y="965200"/>
            <a:ext cx="10891520" cy="488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9930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Notification Hubs</a:t>
            </a:r>
            <a:endParaRPr lang="en-US" sz="32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965200"/>
            <a:ext cx="11267440" cy="5212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924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Queue Service</a:t>
            </a:r>
            <a:endParaRPr lang="en-US" sz="32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80" y="944879"/>
            <a:ext cx="11152346" cy="513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8563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App Service</a:t>
            </a:r>
            <a:endParaRPr lang="en-US" sz="3200" dirty="0"/>
          </a:p>
        </p:txBody>
      </p:sp>
      <p:sp>
        <p:nvSpPr>
          <p:cNvPr id="3" name="Rectangle 2"/>
          <p:cNvSpPr/>
          <p:nvPr/>
        </p:nvSpPr>
        <p:spPr>
          <a:xfrm>
            <a:off x="628890" y="1023582"/>
            <a:ext cx="11061935" cy="923330"/>
          </a:xfrm>
          <a:prstGeom prst="rect">
            <a:avLst/>
          </a:prstGeom>
        </p:spPr>
        <p:txBody>
          <a:bodyPr wrap="square">
            <a:spAutoFit/>
          </a:bodyPr>
          <a:lstStyle/>
          <a:p>
            <a:r>
              <a:rPr lang="en-US" dirty="0">
                <a:latin typeface="Segoe UI"/>
              </a:rPr>
              <a:t>Azure App Service lets you create apps faster with a one-of-a kind cloud service to quickly and easily create enterprise-ready web and mobile apps for any platform or device and deploy them on a scalable and reliable cloud infrastructure.</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39" y="1946911"/>
            <a:ext cx="11182885" cy="133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38" y="3285401"/>
            <a:ext cx="11182885" cy="2455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89669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603849" y="419735"/>
            <a:ext cx="10732727" cy="619760"/>
          </a:xfrm>
        </p:spPr>
        <p:txBody>
          <a:bodyPr>
            <a:normAutofit/>
          </a:bodyPr>
          <a:lstStyle/>
          <a:p>
            <a:r>
              <a:rPr lang="en-IN" sz="3200" b="1" dirty="0"/>
              <a:t>Azure App Service</a:t>
            </a:r>
            <a:endParaRPr lang="en-US" sz="32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895673"/>
            <a:ext cx="9560206"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563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83966" y="336550"/>
            <a:ext cx="10515600" cy="809625"/>
          </a:xfrm>
        </p:spPr>
        <p:txBody>
          <a:bodyPr>
            <a:normAutofit/>
          </a:bodyPr>
          <a:lstStyle/>
          <a:p>
            <a:pPr algn="ctr"/>
            <a:r>
              <a:rPr lang="en-IN" sz="2400" dirty="0">
                <a:solidFill>
                  <a:srgbClr val="000398"/>
                </a:solidFill>
                <a:latin typeface="Arial Black" pitchFamily="34" charset="0"/>
              </a:rPr>
              <a:t>Traditional IT Deployment Model before Cloud Computing</a:t>
            </a:r>
            <a:endParaRPr lang="en-US" sz="3000" dirty="0">
              <a:solidFill>
                <a:srgbClr val="000398"/>
              </a:solidFill>
              <a:latin typeface="Arial Black"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97" y="995999"/>
            <a:ext cx="4352925" cy="49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865" y="1872615"/>
            <a:ext cx="8743950"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940" y="3760788"/>
            <a:ext cx="90678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454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96" y="355919"/>
            <a:ext cx="4352925" cy="497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898" y="930276"/>
            <a:ext cx="10842942" cy="1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705" y="2672081"/>
            <a:ext cx="10842943" cy="1913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138" y="4585677"/>
            <a:ext cx="10588942" cy="1429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7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Virtualization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23358"/>
            <a:ext cx="10515600" cy="4641012"/>
          </a:xfrm>
        </p:spPr>
        <p:txBody>
          <a:bodyPr>
            <a:normAutofit fontScale="92500" lnSpcReduction="20000"/>
          </a:bodyPr>
          <a:lstStyle/>
          <a:p>
            <a:pPr>
              <a:buNone/>
            </a:pPr>
            <a:endParaRPr lang="en-US" dirty="0"/>
          </a:p>
          <a:p>
            <a:pPr>
              <a:buNone/>
            </a:pPr>
            <a:r>
              <a:rPr lang="en-US" dirty="0"/>
              <a:t>“Virtualization” refers to the process of making a “virtual version” of hardware or software like - virtual servers, infrastructure, devices and computing resources. For example, creating  a virtual machine that serves as a real-life computer. </a:t>
            </a:r>
          </a:p>
          <a:p>
            <a:pPr>
              <a:buNone/>
            </a:pPr>
            <a:endParaRPr lang="en-US" dirty="0"/>
          </a:p>
          <a:p>
            <a:pPr>
              <a:buNone/>
            </a:pPr>
            <a:r>
              <a:rPr lang="en-US" dirty="0"/>
              <a:t>Consider an instance, a user can take a computer running on Windows as an operating system, then make a virtual machine over that computer, and then run another operating system on virtual machines like Linux. </a:t>
            </a:r>
          </a:p>
          <a:p>
            <a:pPr>
              <a:buNone/>
            </a:pPr>
            <a:endParaRPr lang="en-US" dirty="0"/>
          </a:p>
          <a:p>
            <a:pPr>
              <a:buNone/>
            </a:pPr>
            <a:r>
              <a:rPr lang="en-US" dirty="0"/>
              <a:t>Virtualization introduces the new significant connection between hardware-software and is one of the foundational portions of cloud computing technology.</a:t>
            </a:r>
          </a:p>
        </p:txBody>
      </p:sp>
    </p:spTree>
    <p:extLst>
      <p:ext uri="{BB962C8B-B14F-4D97-AF65-F5344CB8AC3E}">
        <p14:creationId xmlns:p14="http://schemas.microsoft.com/office/powerpoint/2010/main" val="2374985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74B6D-4D05-4355-9002-D60974001BE6}"/>
              </a:ext>
            </a:extLst>
          </p:cNvPr>
          <p:cNvSpPr>
            <a:spLocks noGrp="1"/>
          </p:cNvSpPr>
          <p:nvPr>
            <p:ph type="title"/>
          </p:nvPr>
        </p:nvSpPr>
        <p:spPr>
          <a:xfrm>
            <a:off x="773806" y="670174"/>
            <a:ext cx="10515600" cy="884126"/>
          </a:xfrm>
        </p:spPr>
        <p:txBody>
          <a:bodyPr>
            <a:normAutofit/>
          </a:bodyPr>
          <a:lstStyle/>
          <a:p>
            <a:pPr algn="ctr"/>
            <a:r>
              <a:rPr lang="en-IN" sz="3000" dirty="0">
                <a:solidFill>
                  <a:srgbClr val="000398"/>
                </a:solidFill>
                <a:latin typeface="Arial Black" pitchFamily="34" charset="0"/>
              </a:rPr>
              <a:t>Virtualization in Cloud Computing</a:t>
            </a:r>
            <a:endParaRPr lang="en-US" sz="3000" dirty="0">
              <a:solidFill>
                <a:srgbClr val="000398"/>
              </a:solidFill>
              <a:latin typeface="Arial Black" pitchFamily="34" charset="0"/>
            </a:endParaRPr>
          </a:p>
        </p:txBody>
      </p:sp>
      <p:sp>
        <p:nvSpPr>
          <p:cNvPr id="3" name="Content Placeholder 2">
            <a:extLst>
              <a:ext uri="{FF2B5EF4-FFF2-40B4-BE49-F238E27FC236}">
                <a16:creationId xmlns:a16="http://schemas.microsoft.com/office/drawing/2014/main" id="{0A7B4EB8-811A-45F9-ACC6-D76C6EC4CDEA}"/>
              </a:ext>
            </a:extLst>
          </p:cNvPr>
          <p:cNvSpPr>
            <a:spLocks noGrp="1"/>
          </p:cNvSpPr>
          <p:nvPr>
            <p:ph idx="1"/>
          </p:nvPr>
        </p:nvSpPr>
        <p:spPr>
          <a:xfrm>
            <a:off x="838201" y="1423358"/>
            <a:ext cx="10515600" cy="4641012"/>
          </a:xfrm>
        </p:spPr>
        <p:txBody>
          <a:bodyPr>
            <a:normAutofit lnSpcReduction="10000"/>
          </a:bodyPr>
          <a:lstStyle/>
          <a:p>
            <a:pPr>
              <a:buNone/>
            </a:pPr>
            <a:endParaRPr lang="en-US" dirty="0"/>
          </a:p>
          <a:p>
            <a:pPr>
              <a:buNone/>
            </a:pPr>
            <a:r>
              <a:rPr lang="en-US" dirty="0"/>
              <a:t>Virtualization enables users to disjoint operating systems from the underlying hardware, i.e., users can run multiple operating systems such as Windows, Linux, on a single physical machine at the same time. Such operating systems are known as guest OSes (operating systems).</a:t>
            </a:r>
          </a:p>
          <a:p>
            <a:pPr>
              <a:buNone/>
            </a:pPr>
            <a:endParaRPr lang="en-US" dirty="0"/>
          </a:p>
          <a:p>
            <a:pPr>
              <a:buNone/>
            </a:pPr>
            <a:r>
              <a:rPr lang="en-US" dirty="0"/>
              <a:t>Virtualization deploys software that makes an abstraction layer across computer hardware, letting the hardware components such as processors, memory, storage etc. of a particular computer to be segmented into several virtual elements (also known as virtual machines).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7654" y="6237312"/>
            <a:ext cx="1563172" cy="237720"/>
          </a:xfrm>
          <a:prstGeom prst="rect">
            <a:avLst/>
          </a:prstGeom>
        </p:spPr>
      </p:pic>
    </p:spTree>
    <p:extLst>
      <p:ext uri="{BB962C8B-B14F-4D97-AF65-F5344CB8AC3E}">
        <p14:creationId xmlns:p14="http://schemas.microsoft.com/office/powerpoint/2010/main" val="13001040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TotalTime>
  <Words>4231</Words>
  <Application>Microsoft Office PowerPoint</Application>
  <PresentationFormat>Widescreen</PresentationFormat>
  <Paragraphs>287</Paragraphs>
  <Slides>54</Slides>
  <Notes>0</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54</vt:i4>
      </vt:variant>
    </vt:vector>
  </HeadingPairs>
  <TitlesOfParts>
    <vt:vector size="71" baseType="lpstr">
      <vt:lpstr>Arial</vt:lpstr>
      <vt:lpstr>Arial Black</vt:lpstr>
      <vt:lpstr>Calibri</vt:lpstr>
      <vt:lpstr>Calibri Light</vt:lpstr>
      <vt:lpstr>Consolas</vt:lpstr>
      <vt:lpstr>Courier New</vt:lpstr>
      <vt:lpstr>inter-bold</vt:lpstr>
      <vt:lpstr>inter-regular</vt:lpstr>
      <vt:lpstr>Segoe UI</vt:lpstr>
      <vt:lpstr>Symbol</vt:lpstr>
      <vt:lpstr>Times New Roman</vt:lpstr>
      <vt:lpstr>Office Theme</vt:lpstr>
      <vt:lpstr>2_Office Theme</vt:lpstr>
      <vt:lpstr>3_Office Theme</vt:lpstr>
      <vt:lpstr>4_Office Theme</vt:lpstr>
      <vt:lpstr>5_Office Theme</vt:lpstr>
      <vt:lpstr>6_Office Theme</vt:lpstr>
      <vt:lpstr>Cloud &amp; Azure Fundamentals</vt:lpstr>
      <vt:lpstr>Introduction to Cloud Computing</vt:lpstr>
      <vt:lpstr>Characteristics of Cloud Computing</vt:lpstr>
      <vt:lpstr>Cloud Computing</vt:lpstr>
      <vt:lpstr>PowerPoint Presentation</vt:lpstr>
      <vt:lpstr>Traditional IT Deployment Model before Cloud Computing</vt:lpstr>
      <vt:lpstr>PowerPoint Presentation</vt:lpstr>
      <vt:lpstr>Virtualization in Cloud Computing</vt:lpstr>
      <vt:lpstr>Virtualization in Cloud Computing</vt:lpstr>
      <vt:lpstr>Virtualization in Cloud Computing</vt:lpstr>
      <vt:lpstr>Virtualization in Cloud Computing</vt:lpstr>
      <vt:lpstr>RDB</vt:lpstr>
      <vt:lpstr>What is Cloud Computing?</vt:lpstr>
      <vt:lpstr>Services in Cloud Computing</vt:lpstr>
      <vt:lpstr>Services in Cloud Computing</vt:lpstr>
      <vt:lpstr>Services in Cloud Computing</vt:lpstr>
      <vt:lpstr>Services in Cloud Computing</vt:lpstr>
      <vt:lpstr>Cloud Computing</vt:lpstr>
      <vt:lpstr>Storage(S3 bucket) in Cloud Computing</vt:lpstr>
      <vt:lpstr>Advantages of Amazon S3</vt:lpstr>
      <vt:lpstr>Amazon S3 Concepts</vt:lpstr>
      <vt:lpstr>Amazon S3 Concepts</vt:lpstr>
      <vt:lpstr>Amazon S3 Concepts</vt:lpstr>
      <vt:lpstr>Amazon Relational Database Service</vt:lpstr>
      <vt:lpstr>Microsoft Azure</vt:lpstr>
      <vt:lpstr>Microsoft Azure</vt:lpstr>
      <vt:lpstr>Microsoft Azure</vt:lpstr>
      <vt:lpstr>Microsoft Azure Portal</vt:lpstr>
      <vt:lpstr>Azure Content Delivery Network (CDN)</vt:lpstr>
      <vt:lpstr>Azure Content Delivery Network (CDN)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Serve Content from Azure CDN in Your Web Application</vt:lpstr>
      <vt:lpstr>Azure Athentication and it’s methods</vt:lpstr>
      <vt:lpstr>Azure Athentication and it’s methods</vt:lpstr>
      <vt:lpstr>PowerPoint Presentation</vt:lpstr>
      <vt:lpstr>PowerPoint Presentation</vt:lpstr>
      <vt:lpstr>Azure Notification Hubs</vt:lpstr>
      <vt:lpstr>Azure Notification Hubs</vt:lpstr>
      <vt:lpstr>Azure Notification Hubs</vt:lpstr>
      <vt:lpstr>Azure Notification Hubs</vt:lpstr>
      <vt:lpstr>Azure Notification Hubs</vt:lpstr>
      <vt:lpstr>Azure Queue Service</vt:lpstr>
      <vt:lpstr>Azure App Service</vt:lpstr>
      <vt:lpstr>Azure App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8</dc:title>
  <dc:creator>Perumalsamy, Ganesan</dc:creator>
  <cp:lastModifiedBy>Dell</cp:lastModifiedBy>
  <cp:revision>106</cp:revision>
  <dcterms:created xsi:type="dcterms:W3CDTF">2021-12-28T19:16:03Z</dcterms:created>
  <dcterms:modified xsi:type="dcterms:W3CDTF">2023-06-13T05:28:44Z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Ganesan.Perumalsamy@emc.com</vt:lpwstr>
  </property>
  <property fmtid="{D5CDD505-2E9C-101B-9397-08002B2CF9AE}" pid="5" name="MSIP_Label_17cb76b2-10b8-4fe1-93d4-2202842406cd_SetDate">
    <vt:lpwstr>2021-12-28T19:16:12.6604144Z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ActionId">
    <vt:lpwstr>95265ae4-ad38-4c88-bdbd-c61f676d030b</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ies>
</file>